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4" r:id="rId3"/>
    <p:sldId id="266" r:id="rId4"/>
    <p:sldId id="286" r:id="rId5"/>
    <p:sldId id="258" r:id="rId6"/>
    <p:sldId id="291" r:id="rId7"/>
    <p:sldId id="307" r:id="rId8"/>
    <p:sldId id="267" r:id="rId9"/>
    <p:sldId id="293" r:id="rId10"/>
    <p:sldId id="296" r:id="rId11"/>
    <p:sldId id="297" r:id="rId12"/>
    <p:sldId id="300" r:id="rId13"/>
    <p:sldId id="299" r:id="rId14"/>
    <p:sldId id="301" r:id="rId15"/>
    <p:sldId id="302" r:id="rId16"/>
    <p:sldId id="304" r:id="rId17"/>
    <p:sldId id="305" r:id="rId18"/>
    <p:sldId id="306" r:id="rId19"/>
    <p:sldId id="308" r:id="rId20"/>
    <p:sldId id="268" r:id="rId21"/>
    <p:sldId id="327" r:id="rId22"/>
    <p:sldId id="310" r:id="rId23"/>
    <p:sldId id="280" r:id="rId24"/>
    <p:sldId id="328" r:id="rId25"/>
    <p:sldId id="269" r:id="rId26"/>
    <p:sldId id="283" r:id="rId27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AD"/>
    <a:srgbClr val="E9EDF4"/>
    <a:srgbClr val="FFFFFF"/>
    <a:srgbClr val="E6E6E6"/>
    <a:srgbClr val="C6D9F1"/>
    <a:srgbClr val="D9D9D9"/>
    <a:srgbClr val="134074"/>
    <a:srgbClr val="12804F"/>
    <a:srgbClr val="343434"/>
    <a:srgbClr val="055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5088" autoAdjust="0"/>
  </p:normalViewPr>
  <p:slideViewPr>
    <p:cSldViewPr showGuides="1">
      <p:cViewPr varScale="1">
        <p:scale>
          <a:sx n="81" d="100"/>
          <a:sy n="81" d="100"/>
        </p:scale>
        <p:origin x="61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2022-01-26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40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346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575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E948CAA-5135-4034-BEF7-C6C0D150A05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C58CCE-3B4E-41D6-8C3A-7E268B165E3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8D29645-7411-4A39-97A0-E308831378B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958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62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36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CDC26-0301-4EE8-839E-C54448BCDF34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EAF9B-5023-45A1-984C-1F9E0FDE68C6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0261B-7687-447C-ABDF-7DC62FE8568E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0E91B-05C1-494C-A111-3C6701CFD376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E2AEB-CF26-4ECC-A5AE-AE5A1D485AE8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61B55-0027-4CA8-89FF-3391754300B3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D7B82-6BAA-4A39-B03C-83B7B9EAC1F2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B3916-9D53-475E-A1FF-428D32A53350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919D3-57B3-4459-99E2-7CD0CBAE6CEA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00B0D0-7081-49E7-A12D-1BA03DAB7CEC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B3EB5-2D09-40A0-8BB4-9F1CB74D7EB9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E2B62C6-869E-4D76-94F5-678553BF029D}" type="datetime1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284085" y="2433638"/>
            <a:ext cx="5622245" cy="1282700"/>
            <a:chOff x="3688103" y="2676466"/>
            <a:chExt cx="4760418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688103" y="2676466"/>
              <a:ext cx="4760418" cy="7054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4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Team5 - </a:t>
              </a:r>
              <a:r>
                <a:rPr kumimoji="0" lang="ko-KR" altLang="en-US" sz="48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엑센솔루션</a:t>
              </a:r>
              <a:endParaRPr kumimoji="0" lang="en-US" altLang="ko-KR" sz="4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C#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</a:t>
            </a:r>
            <a:endParaRPr kumimoji="0"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S/W </a:t>
            </a:r>
            <a:r>
              <a:rPr kumimoji="0"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BD047C-902E-4D03-AEE8-7CDF2C2C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제안 </a:t>
              </a:r>
              <a:r>
                <a:rPr kumimoji="0" lang="ko-KR" altLang="en-US" sz="1600" dirty="0" err="1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구분명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996753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Visual Studio 2019, SSMS 19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MSSQL, JavaScript</a:t>
              </a:r>
              <a:b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ADO.NET, ASP.NET , .NET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: </a:t>
              </a:r>
              <a:r>
                <a:rPr kumimoji="0" lang="en-US" altLang="ko-KR" sz="1400" b="1" dirty="0" err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3AC0A6-6722-46D3-BF1D-B2242EC51306}"/>
              </a:ext>
            </a:extLst>
          </p:cNvPr>
          <p:cNvGrpSpPr/>
          <p:nvPr/>
        </p:nvGrpSpPr>
        <p:grpSpPr>
          <a:xfrm>
            <a:off x="6342056" y="2788166"/>
            <a:ext cx="4557516" cy="1281668"/>
            <a:chOff x="6480508" y="2732154"/>
            <a:chExt cx="4557516" cy="12816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B90DC00-2C4B-4C63-A324-B1B99BC63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508" y="2732154"/>
              <a:ext cx="1640535" cy="128166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EDAB545-701A-4B56-9AFC-E95CBC367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175" y="2807266"/>
              <a:ext cx="1052785" cy="113144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FEF788-D17B-4DE2-8938-DF589045B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239" y="2861416"/>
              <a:ext cx="1052785" cy="1052785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AC424667-F8C4-4B19-8859-BB9D9555A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573" y="4869160"/>
            <a:ext cx="1281180" cy="9936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8AB7321-77AC-4FA5-A265-56A355E8F2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36" y="4766711"/>
            <a:ext cx="1700549" cy="10382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C26758-8040-4435-BC65-D882B3FCF3B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715" y="4674611"/>
            <a:ext cx="1130384" cy="113038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1A0E5D-AFB0-4264-BFAD-46FC485F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F30BEB-D59F-4FA2-8A2B-E7BD1A3CB384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5" name="그룹 13">
            <a:extLst>
              <a:ext uri="{FF2B5EF4-FFF2-40B4-BE49-F238E27FC236}">
                <a16:creationId xmlns:a16="http://schemas.microsoft.com/office/drawing/2014/main" id="{D01A5B7A-A27C-4420-AB41-4617B014A13C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6" name="양쪽 모서리가 둥근 사각형 21">
              <a:extLst>
                <a:ext uri="{FF2B5EF4-FFF2-40B4-BE49-F238E27FC236}">
                  <a16:creationId xmlns:a16="http://schemas.microsoft.com/office/drawing/2014/main" id="{597F8EC2-74D2-462A-BF8A-8793EA3AD7F0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7" name="양쪽 모서리가 둥근 사각형 23">
              <a:extLst>
                <a:ext uri="{FF2B5EF4-FFF2-40B4-BE49-F238E27FC236}">
                  <a16:creationId xmlns:a16="http://schemas.microsoft.com/office/drawing/2014/main" id="{976ABA38-4CBF-4CC2-8402-3C4106157E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8" name="양쪽 모서리가 둥근 사각형 24">
              <a:extLst>
                <a:ext uri="{FF2B5EF4-FFF2-40B4-BE49-F238E27FC236}">
                  <a16:creationId xmlns:a16="http://schemas.microsoft.com/office/drawing/2014/main" id="{57870ECA-F9A2-4908-A203-A9ADD4D236F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9" name="양쪽 모서리가 둥근 사각형 25">
              <a:extLst>
                <a:ext uri="{FF2B5EF4-FFF2-40B4-BE49-F238E27FC236}">
                  <a16:creationId xmlns:a16="http://schemas.microsoft.com/office/drawing/2014/main" id="{448B21CB-D637-4246-9A35-ECD12D37EFDF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10" name="양쪽 모서리가 둥근 사각형 26">
              <a:extLst>
                <a:ext uri="{FF2B5EF4-FFF2-40B4-BE49-F238E27FC236}">
                  <a16:creationId xmlns:a16="http://schemas.microsoft.com/office/drawing/2014/main" id="{ECE380B8-5C3F-48DA-B6E9-6BBFDD82A2C8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11" name="양쪽 모서리가 둥근 사각형 27">
              <a:extLst>
                <a:ext uri="{FF2B5EF4-FFF2-40B4-BE49-F238E27FC236}">
                  <a16:creationId xmlns:a16="http://schemas.microsoft.com/office/drawing/2014/main" id="{63BFF214-D6DB-44F0-8E4B-039B4D71D906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12" name="양쪽 모서리가 둥근 사각형 28">
              <a:extLst>
                <a:ext uri="{FF2B5EF4-FFF2-40B4-BE49-F238E27FC236}">
                  <a16:creationId xmlns:a16="http://schemas.microsoft.com/office/drawing/2014/main" id="{9781F982-70A0-4CF1-9499-E2FFC53856AE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7A09E0-9A48-42DD-9147-6F98551B406B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AFAFD6-B329-4073-984E-8107F43CB109}"/>
              </a:ext>
            </a:extLst>
          </p:cNvPr>
          <p:cNvSpPr txBox="1">
            <a:spLocks/>
          </p:cNvSpPr>
          <p:nvPr/>
        </p:nvSpPr>
        <p:spPr bwMode="auto">
          <a:xfrm>
            <a:off x="509588" y="1484784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AE86F18-74DC-4550-BCD3-4F9A9185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19" y="1863080"/>
            <a:ext cx="7739063" cy="492031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2CC698-C96C-4199-A845-8751E52B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1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CB1714B-ECBD-46B7-A637-4B27AB162926}"/>
              </a:ext>
            </a:extLst>
          </p:cNvPr>
          <p:cNvCxnSpPr>
            <a:cxnSpLocks/>
          </p:cNvCxnSpPr>
          <p:nvPr/>
        </p:nvCxnSpPr>
        <p:spPr>
          <a:xfrm flipV="1">
            <a:off x="6161470" y="2158060"/>
            <a:ext cx="0" cy="465527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502294-AD2D-439B-A314-A2E555C90C0F}"/>
              </a:ext>
            </a:extLst>
          </p:cNvPr>
          <p:cNvSpPr/>
          <p:nvPr/>
        </p:nvSpPr>
        <p:spPr>
          <a:xfrm>
            <a:off x="2754411" y="2847791"/>
            <a:ext cx="1620260" cy="465523"/>
          </a:xfrm>
          <a:prstGeom prst="rect">
            <a:avLst/>
          </a:prstGeom>
          <a:solidFill>
            <a:srgbClr val="677D9D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기준정보관리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EB0E53-A16E-4975-BEE5-9FE812395CF7}"/>
              </a:ext>
            </a:extLst>
          </p:cNvPr>
          <p:cNvSpPr/>
          <p:nvPr/>
        </p:nvSpPr>
        <p:spPr>
          <a:xfrm>
            <a:off x="1017738" y="2856171"/>
            <a:ext cx="1620260" cy="465523"/>
          </a:xfrm>
          <a:prstGeom prst="rect">
            <a:avLst/>
          </a:prstGeom>
          <a:solidFill>
            <a:srgbClr val="677D9D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시스템관리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949524-A0BA-450D-A0F4-ABF828685FFD}"/>
              </a:ext>
            </a:extLst>
          </p:cNvPr>
          <p:cNvSpPr/>
          <p:nvPr/>
        </p:nvSpPr>
        <p:spPr>
          <a:xfrm>
            <a:off x="6222117" y="2843102"/>
            <a:ext cx="1620260" cy="465523"/>
          </a:xfrm>
          <a:prstGeom prst="rect">
            <a:avLst/>
          </a:prstGeom>
          <a:solidFill>
            <a:srgbClr val="677D9D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공정관리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7BC98A-AF4B-4128-BC68-9F4AC40FF4DD}"/>
              </a:ext>
            </a:extLst>
          </p:cNvPr>
          <p:cNvSpPr/>
          <p:nvPr/>
        </p:nvSpPr>
        <p:spPr>
          <a:xfrm>
            <a:off x="7954680" y="2847294"/>
            <a:ext cx="1620260" cy="465523"/>
          </a:xfrm>
          <a:prstGeom prst="rect">
            <a:avLst/>
          </a:prstGeom>
          <a:solidFill>
            <a:srgbClr val="677D9D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분석관리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433846-E384-40A0-9EE4-F7E6D67D61E3}"/>
              </a:ext>
            </a:extLst>
          </p:cNvPr>
          <p:cNvSpPr/>
          <p:nvPr/>
        </p:nvSpPr>
        <p:spPr>
          <a:xfrm>
            <a:off x="4488578" y="2848448"/>
            <a:ext cx="1620260" cy="465523"/>
          </a:xfrm>
          <a:prstGeom prst="rect">
            <a:avLst/>
          </a:prstGeom>
          <a:solidFill>
            <a:srgbClr val="677D9D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생산관리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0DC637-918C-421D-9738-12B339141E7C}"/>
              </a:ext>
            </a:extLst>
          </p:cNvPr>
          <p:cNvSpPr/>
          <p:nvPr/>
        </p:nvSpPr>
        <p:spPr>
          <a:xfrm>
            <a:off x="9697902" y="2847293"/>
            <a:ext cx="1620260" cy="465523"/>
          </a:xfrm>
          <a:prstGeom prst="rect">
            <a:avLst/>
          </a:prstGeom>
          <a:solidFill>
            <a:srgbClr val="677D9D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POP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E06905-A09C-4930-82F4-D171F8C2B95D}"/>
              </a:ext>
            </a:extLst>
          </p:cNvPr>
          <p:cNvSpPr/>
          <p:nvPr/>
        </p:nvSpPr>
        <p:spPr>
          <a:xfrm>
            <a:off x="1017739" y="3422356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사용자그룹관리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141766-50C5-439C-BA86-D9BA835C1A47}"/>
              </a:ext>
            </a:extLst>
          </p:cNvPr>
          <p:cNvSpPr/>
          <p:nvPr/>
        </p:nvSpPr>
        <p:spPr>
          <a:xfrm>
            <a:off x="1017739" y="3970782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사용자그룹별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권한설정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BC2DE-FCF6-4D4E-9AAB-27D9ED14D2C3}"/>
              </a:ext>
            </a:extLst>
          </p:cNvPr>
          <p:cNvSpPr/>
          <p:nvPr/>
        </p:nvSpPr>
        <p:spPr>
          <a:xfrm>
            <a:off x="1017738" y="4522194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사용자관리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810549-9D84-4F09-89A9-084CF00D77D0}"/>
              </a:ext>
            </a:extLst>
          </p:cNvPr>
          <p:cNvSpPr/>
          <p:nvPr/>
        </p:nvSpPr>
        <p:spPr>
          <a:xfrm>
            <a:off x="1017738" y="5070620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화면관리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159FC0-CBB3-462F-A985-4C60E67B61B5}"/>
              </a:ext>
            </a:extLst>
          </p:cNvPr>
          <p:cNvSpPr/>
          <p:nvPr/>
        </p:nvSpPr>
        <p:spPr>
          <a:xfrm>
            <a:off x="1017738" y="5635062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시스템코드분류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B184A5-DEC9-43B8-8DB2-3725EC396516}"/>
              </a:ext>
            </a:extLst>
          </p:cNvPr>
          <p:cNvSpPr/>
          <p:nvPr/>
        </p:nvSpPr>
        <p:spPr>
          <a:xfrm>
            <a:off x="2754412" y="5082487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비가동분류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5943E7-B99A-45BD-B574-628EE1A6975F}"/>
              </a:ext>
            </a:extLst>
          </p:cNvPr>
          <p:cNvSpPr/>
          <p:nvPr/>
        </p:nvSpPr>
        <p:spPr>
          <a:xfrm>
            <a:off x="2754411" y="5638048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포장등급상세정의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DE6477-424F-498C-9A2D-5F23E147E1DA}"/>
              </a:ext>
            </a:extLst>
          </p:cNvPr>
          <p:cNvSpPr/>
          <p:nvPr/>
        </p:nvSpPr>
        <p:spPr>
          <a:xfrm>
            <a:off x="2754411" y="3422359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공정정보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A51FEB-8D14-44BA-BEA2-4A71D0635128}"/>
              </a:ext>
            </a:extLst>
          </p:cNvPr>
          <p:cNvSpPr/>
          <p:nvPr/>
        </p:nvSpPr>
        <p:spPr>
          <a:xfrm>
            <a:off x="2754411" y="3970293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작업장정보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D24329-A65D-4582-97B9-4CA3A7535C07}"/>
              </a:ext>
            </a:extLst>
          </p:cNvPr>
          <p:cNvSpPr/>
          <p:nvPr/>
        </p:nvSpPr>
        <p:spPr>
          <a:xfrm>
            <a:off x="2754410" y="4522197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품목정보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F7192E-BA8B-44C9-8228-730F42958F0C}"/>
              </a:ext>
            </a:extLst>
          </p:cNvPr>
          <p:cNvSpPr/>
          <p:nvPr/>
        </p:nvSpPr>
        <p:spPr>
          <a:xfrm>
            <a:off x="6222117" y="3409287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작업지시 생성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및 마감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382599-0AC7-4539-858E-C48C61EFC3C2}"/>
              </a:ext>
            </a:extLst>
          </p:cNvPr>
          <p:cNvSpPr/>
          <p:nvPr/>
        </p:nvSpPr>
        <p:spPr>
          <a:xfrm>
            <a:off x="9697902" y="5636577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비가동등록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6235E4-08A7-4ED3-ADF3-4F730C7A5897}"/>
              </a:ext>
            </a:extLst>
          </p:cNvPr>
          <p:cNvSpPr/>
          <p:nvPr/>
        </p:nvSpPr>
        <p:spPr>
          <a:xfrm>
            <a:off x="7954681" y="3413480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일별생산현황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7C363B-0572-41A7-B8E9-E1FC54910955}"/>
              </a:ext>
            </a:extLst>
          </p:cNvPr>
          <p:cNvSpPr/>
          <p:nvPr/>
        </p:nvSpPr>
        <p:spPr>
          <a:xfrm>
            <a:off x="7954680" y="3961413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일별불량률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5636CA-0768-4457-AFEA-E415863C8DC7}"/>
              </a:ext>
            </a:extLst>
          </p:cNvPr>
          <p:cNvSpPr/>
          <p:nvPr/>
        </p:nvSpPr>
        <p:spPr>
          <a:xfrm>
            <a:off x="7954680" y="4522194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시간대별실적조회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8AB21E6-D2B4-4C19-A28A-777B216DA6E5}"/>
              </a:ext>
            </a:extLst>
          </p:cNvPr>
          <p:cNvSpPr/>
          <p:nvPr/>
        </p:nvSpPr>
        <p:spPr>
          <a:xfrm>
            <a:off x="6223899" y="5074547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비가동현황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6B0F9E-3FC2-4465-9355-20CA09EF0062}"/>
              </a:ext>
            </a:extLst>
          </p:cNvPr>
          <p:cNvSpPr/>
          <p:nvPr/>
        </p:nvSpPr>
        <p:spPr>
          <a:xfrm>
            <a:off x="4488579" y="3410442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생산요청관리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5D9DDB-790B-4A7D-9D34-A45548193BB7}"/>
              </a:ext>
            </a:extLst>
          </p:cNvPr>
          <p:cNvSpPr/>
          <p:nvPr/>
        </p:nvSpPr>
        <p:spPr>
          <a:xfrm>
            <a:off x="4488578" y="3961411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생산계획관리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E4FC50A-C929-4D4A-B5E6-70E4DBD3E8E8}"/>
              </a:ext>
            </a:extLst>
          </p:cNvPr>
          <p:cNvSpPr/>
          <p:nvPr/>
        </p:nvSpPr>
        <p:spPr>
          <a:xfrm>
            <a:off x="9697902" y="3958301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작업지시현황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E6AC15C-2251-4010-B49B-13CC6030D486}"/>
              </a:ext>
            </a:extLst>
          </p:cNvPr>
          <p:cNvSpPr/>
          <p:nvPr/>
        </p:nvSpPr>
        <p:spPr>
          <a:xfrm>
            <a:off x="6217055" y="4520459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완제품입고리스트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CBDE759-92E9-4CAA-B5C5-7DBE271F4CD7}"/>
              </a:ext>
            </a:extLst>
          </p:cNvPr>
          <p:cNvSpPr/>
          <p:nvPr/>
        </p:nvSpPr>
        <p:spPr>
          <a:xfrm>
            <a:off x="9697902" y="5082487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팔레트생성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B12657E-1A56-422E-B260-5D5C848A2A66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 rot="5400000" flipH="1" flipV="1">
            <a:off x="6163511" y="-1488350"/>
            <a:ext cx="8878" cy="8680164"/>
          </a:xfrm>
          <a:prstGeom prst="bentConnector3">
            <a:avLst>
              <a:gd name="adj1" fmla="val 2674904"/>
            </a:avLst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3D85F0-460D-4D48-9EDB-A46E117108EA}"/>
              </a:ext>
            </a:extLst>
          </p:cNvPr>
          <p:cNvSpPr/>
          <p:nvPr/>
        </p:nvSpPr>
        <p:spPr>
          <a:xfrm>
            <a:off x="4020118" y="1776759"/>
            <a:ext cx="4295663" cy="578766"/>
          </a:xfrm>
          <a:prstGeom prst="rect">
            <a:avLst/>
          </a:prstGeom>
          <a:solidFill>
            <a:srgbClr val="50627C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MES </a:t>
            </a:r>
            <a:r>
              <a:rPr lang="ko-KR" altLang="en-US" dirty="0"/>
              <a:t>및 </a:t>
            </a:r>
            <a:r>
              <a:rPr lang="en-US" altLang="ko-KR" dirty="0"/>
              <a:t>POP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30CDC7-EA3B-4B6E-A2DF-B2B154F4DB81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9" name="그룹 13">
            <a:extLst>
              <a:ext uri="{FF2B5EF4-FFF2-40B4-BE49-F238E27FC236}">
                <a16:creationId xmlns:a16="http://schemas.microsoft.com/office/drawing/2014/main" id="{6FBA0A9F-277B-45C9-915B-17173936C8D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40" name="양쪽 모서리가 둥근 사각형 21">
              <a:extLst>
                <a:ext uri="{FF2B5EF4-FFF2-40B4-BE49-F238E27FC236}">
                  <a16:creationId xmlns:a16="http://schemas.microsoft.com/office/drawing/2014/main" id="{7B71850C-461A-43F5-88F8-D20B7B29EDE3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2" name="양쪽 모서리가 둥근 사각형 23">
              <a:extLst>
                <a:ext uri="{FF2B5EF4-FFF2-40B4-BE49-F238E27FC236}">
                  <a16:creationId xmlns:a16="http://schemas.microsoft.com/office/drawing/2014/main" id="{97AA65E8-A740-4764-8767-FC7185197FE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3" name="양쪽 모서리가 둥근 사각형 24">
              <a:extLst>
                <a:ext uri="{FF2B5EF4-FFF2-40B4-BE49-F238E27FC236}">
                  <a16:creationId xmlns:a16="http://schemas.microsoft.com/office/drawing/2014/main" id="{E85D594C-46DA-4667-990C-46339553F3CE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44" name="양쪽 모서리가 둥근 사각형 25">
              <a:extLst>
                <a:ext uri="{FF2B5EF4-FFF2-40B4-BE49-F238E27FC236}">
                  <a16:creationId xmlns:a16="http://schemas.microsoft.com/office/drawing/2014/main" id="{07E0B06D-84D0-4651-A92C-08A5330D8505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5" name="양쪽 모서리가 둥근 사각형 26">
              <a:extLst>
                <a:ext uri="{FF2B5EF4-FFF2-40B4-BE49-F238E27FC236}">
                  <a16:creationId xmlns:a16="http://schemas.microsoft.com/office/drawing/2014/main" id="{607B7DC2-B1AC-4B28-BA1E-C3F0DB6888F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46" name="양쪽 모서리가 둥근 사각형 27">
              <a:extLst>
                <a:ext uri="{FF2B5EF4-FFF2-40B4-BE49-F238E27FC236}">
                  <a16:creationId xmlns:a16="http://schemas.microsoft.com/office/drawing/2014/main" id="{FDBAE8F7-1470-4066-90CF-A9AD0E0AFF9C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47" name="양쪽 모서리가 둥근 사각형 28">
              <a:extLst>
                <a:ext uri="{FF2B5EF4-FFF2-40B4-BE49-F238E27FC236}">
                  <a16:creationId xmlns:a16="http://schemas.microsoft.com/office/drawing/2014/main" id="{14229C01-FA09-4A6B-9D7E-5C110AC37FE4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636EF7F-A085-4E53-B517-B62CD7103CCF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A38B704-393D-4DBB-990C-B5F79F1E1586}"/>
              </a:ext>
            </a:extLst>
          </p:cNvPr>
          <p:cNvSpPr txBox="1">
            <a:spLocks/>
          </p:cNvSpPr>
          <p:nvPr/>
        </p:nvSpPr>
        <p:spPr bwMode="auto">
          <a:xfrm>
            <a:off x="509588" y="1484784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메뉴구조도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4CFAF3-A537-4F15-B5DD-A49AC25F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7067286-CC80-4864-A327-3FC9BAAD3225}"/>
              </a:ext>
            </a:extLst>
          </p:cNvPr>
          <p:cNvSpPr/>
          <p:nvPr/>
        </p:nvSpPr>
        <p:spPr>
          <a:xfrm>
            <a:off x="6223899" y="3958301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2">
                    <a:lumMod val="75000"/>
                  </a:schemeClr>
                </a:solidFill>
              </a:rPr>
              <a:t>시유</a:t>
            </a:r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 작업지시 생성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EC08009-983D-48FE-B226-F88BA75DE358}"/>
              </a:ext>
            </a:extLst>
          </p:cNvPr>
          <p:cNvSpPr/>
          <p:nvPr/>
        </p:nvSpPr>
        <p:spPr>
          <a:xfrm>
            <a:off x="9687245" y="3403282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작업장 선택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01327DA-D741-49C6-B227-F6176395B175}"/>
              </a:ext>
            </a:extLst>
          </p:cNvPr>
          <p:cNvSpPr/>
          <p:nvPr/>
        </p:nvSpPr>
        <p:spPr>
          <a:xfrm>
            <a:off x="9697902" y="4524640"/>
            <a:ext cx="1620260" cy="4655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2">
                    <a:lumMod val="75000"/>
                  </a:schemeClr>
                </a:solidFill>
              </a:rPr>
              <a:t>실적등록</a:t>
            </a:r>
          </a:p>
        </p:txBody>
      </p:sp>
    </p:spTree>
    <p:extLst>
      <p:ext uri="{BB962C8B-B14F-4D97-AF65-F5344CB8AC3E}">
        <p14:creationId xmlns:p14="http://schemas.microsoft.com/office/powerpoint/2010/main" val="415116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484784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기능정의서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5365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6FDE56E-3DD3-4661-9185-58724DC47E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88"/>
          <a:stretch/>
        </p:blipFill>
        <p:spPr>
          <a:xfrm>
            <a:off x="6131131" y="1340768"/>
            <a:ext cx="4532252" cy="50935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326EA6-92ED-4508-AF18-6326E03EB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884"/>
          <a:stretch/>
        </p:blipFill>
        <p:spPr>
          <a:xfrm>
            <a:off x="1512430" y="2275359"/>
            <a:ext cx="4441824" cy="391630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34E3C8-20B5-4FEC-94FA-7AA9BEAB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484784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테이블정의서</a:t>
            </a:r>
            <a:endParaRPr kumimoji="0" lang="ar-SA" altLang="ko-KR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73F9E61-83B0-400C-BA7A-A2786DE7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66" y="2132856"/>
            <a:ext cx="7354390" cy="428878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A558E2-05F1-45BD-8EBA-F6B7B94E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16384" y="1484784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ERD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A21D7DC-3757-4D23-8A1B-0AB43464F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926" y="1052736"/>
            <a:ext cx="6570152" cy="568863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0A4723B-0A9B-432D-AC1B-0AE4D16F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C2E2534-36DF-4C93-A0AD-0B5126AD8DD9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7823B-4E93-428D-9CA6-C339C175EB19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1E68B0F-6C1B-401E-A3BF-0774F744ECE6}"/>
              </a:ext>
            </a:extLst>
          </p:cNvPr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sp>
        <p:nvSpPr>
          <p:cNvPr id="5" name="타원 4"/>
          <p:cNvSpPr/>
          <p:nvPr/>
        </p:nvSpPr>
        <p:spPr>
          <a:xfrm>
            <a:off x="3430910" y="2348880"/>
            <a:ext cx="1728192" cy="170821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직관성</a:t>
            </a:r>
            <a:endParaRPr kumimoji="0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311230" y="2348880"/>
            <a:ext cx="1728192" cy="170821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통일성</a:t>
            </a:r>
            <a:endParaRPr kumimoji="0" lang="ko-KR" altLang="en-US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248649" y="2879821"/>
            <a:ext cx="3479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통일된 디자인으로 사용자가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쉽게 기억하고 적응 할 수 있는 구조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74487" y="5045021"/>
            <a:ext cx="2993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빠른 작업을 위한 사용자가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구별 하기 쉽게 정리된 디자인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251" y="2879821"/>
            <a:ext cx="2515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정확한 정보 전달을 위한 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메뉴와 화면의 구성</a:t>
            </a:r>
          </a:p>
        </p:txBody>
      </p:sp>
      <p:sp>
        <p:nvSpPr>
          <p:cNvPr id="7" name="타원 6"/>
          <p:cNvSpPr/>
          <p:nvPr/>
        </p:nvSpPr>
        <p:spPr>
          <a:xfrm>
            <a:off x="4871070" y="4466444"/>
            <a:ext cx="1728192" cy="170821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0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가시성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10D973-3695-4B70-AAC2-E63B69E9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grpSp>
        <p:nvGrpSpPr>
          <p:cNvPr id="15" name="그룹 13">
            <a:extLst>
              <a:ext uri="{FF2B5EF4-FFF2-40B4-BE49-F238E27FC236}">
                <a16:creationId xmlns:a16="http://schemas.microsoft.com/office/drawing/2014/main" id="{9870048E-A921-4575-8CFA-8F33DBEDDB2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16" name="양쪽 모서리가 둥근 사각형 21">
              <a:extLst>
                <a:ext uri="{FF2B5EF4-FFF2-40B4-BE49-F238E27FC236}">
                  <a16:creationId xmlns:a16="http://schemas.microsoft.com/office/drawing/2014/main" id="{89C982D2-5809-41D2-9D1F-076E68AD0BD2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7" name="양쪽 모서리가 둥근 사각형 23">
              <a:extLst>
                <a:ext uri="{FF2B5EF4-FFF2-40B4-BE49-F238E27FC236}">
                  <a16:creationId xmlns:a16="http://schemas.microsoft.com/office/drawing/2014/main" id="{CB638D12-6C8E-4B6E-95D6-C2CF7AD97932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18" name="양쪽 모서리가 둥근 사각형 24">
              <a:extLst>
                <a:ext uri="{FF2B5EF4-FFF2-40B4-BE49-F238E27FC236}">
                  <a16:creationId xmlns:a16="http://schemas.microsoft.com/office/drawing/2014/main" id="{7F48F728-DA55-40D5-914A-7FEC9F7F6886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19" name="양쪽 모서리가 둥근 사각형 25">
              <a:extLst>
                <a:ext uri="{FF2B5EF4-FFF2-40B4-BE49-F238E27FC236}">
                  <a16:creationId xmlns:a16="http://schemas.microsoft.com/office/drawing/2014/main" id="{83AC3544-7EFF-4D61-9987-D1E008EE7ED3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0" name="양쪽 모서리가 둥근 사각형 26">
              <a:extLst>
                <a:ext uri="{FF2B5EF4-FFF2-40B4-BE49-F238E27FC236}">
                  <a16:creationId xmlns:a16="http://schemas.microsoft.com/office/drawing/2014/main" id="{14EFF025-0A0C-4D9D-942E-DD8AE9A7E9F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1" name="양쪽 모서리가 둥근 사각형 27">
              <a:extLst>
                <a:ext uri="{FF2B5EF4-FFF2-40B4-BE49-F238E27FC236}">
                  <a16:creationId xmlns:a16="http://schemas.microsoft.com/office/drawing/2014/main" id="{6B73ACAD-369D-4B2C-A75B-E88A6E4AC7D4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2" name="양쪽 모서리가 둥근 사각형 28">
              <a:extLst>
                <a:ext uri="{FF2B5EF4-FFF2-40B4-BE49-F238E27FC236}">
                  <a16:creationId xmlns:a16="http://schemas.microsoft.com/office/drawing/2014/main" id="{A2752F42-01FA-4130-88A9-CA9DB07FC335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63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44">
            <a:extLst>
              <a:ext uri="{FF2B5EF4-FFF2-40B4-BE49-F238E27FC236}">
                <a16:creationId xmlns:a16="http://schemas.microsoft.com/office/drawing/2014/main" id="{574B1559-6174-462E-BED4-7A0DD857A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598" y="2320925"/>
            <a:ext cx="6027440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47" y="2577077"/>
            <a:ext cx="5851542" cy="314074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및 디자인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MES</a:t>
            </a: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7215149" y="3438878"/>
            <a:ext cx="4564583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Visual Studio</a:t>
            </a: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이용하여 </a:t>
            </a:r>
            <a:r>
              <a: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MES </a:t>
            </a: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 </a:t>
            </a: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화면을 팀원 간 업무 분담으로 설계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latinLnBrk="1" hangingPunct="1">
              <a:buFontTx/>
              <a:buChar char="-"/>
              <a:defRPr/>
            </a:pPr>
            <a:endParaRPr kumimoji="0" lang="ko-KR" altLang="en-US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레이아웃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CRUD</a:t>
            </a: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아이콘 통일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</a:t>
            </a:r>
            <a:r>
              <a: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작업자 이용 화면 분리로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r>
              <a: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</a:t>
            </a: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입력 편의성 증대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87C702D-80F6-411C-8BC8-E98640F07142}"/>
              </a:ext>
            </a:extLst>
          </p:cNvPr>
          <p:cNvSpPr/>
          <p:nvPr/>
        </p:nvSpPr>
        <p:spPr>
          <a:xfrm>
            <a:off x="8327678" y="2099028"/>
            <a:ext cx="621804" cy="621804"/>
          </a:xfrm>
          <a:prstGeom prst="ellipse">
            <a:avLst/>
          </a:prstGeom>
          <a:solidFill>
            <a:srgbClr val="D8D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134A8F9-AC72-44F6-B674-A0791788FFDE}"/>
              </a:ext>
            </a:extLst>
          </p:cNvPr>
          <p:cNvSpPr/>
          <p:nvPr/>
        </p:nvSpPr>
        <p:spPr>
          <a:xfrm>
            <a:off x="9571286" y="2099028"/>
            <a:ext cx="621804" cy="621804"/>
          </a:xfrm>
          <a:prstGeom prst="ellipse">
            <a:avLst/>
          </a:prstGeom>
          <a:solidFill>
            <a:srgbClr val="FFD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2F4829-749A-46B3-92E0-B409BB36B95A}"/>
              </a:ext>
            </a:extLst>
          </p:cNvPr>
          <p:cNvSpPr/>
          <p:nvPr/>
        </p:nvSpPr>
        <p:spPr>
          <a:xfrm>
            <a:off x="8949482" y="1163717"/>
            <a:ext cx="621804" cy="621804"/>
          </a:xfrm>
          <a:prstGeom prst="ellipse">
            <a:avLst/>
          </a:prstGeom>
          <a:solidFill>
            <a:srgbClr val="32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sp>
        <p:nvSpPr>
          <p:cNvPr id="23" name="모서리가 둥근 직사각형 48">
            <a:extLst>
              <a:ext uri="{FF2B5EF4-FFF2-40B4-BE49-F238E27FC236}">
                <a16:creationId xmlns:a16="http://schemas.microsoft.com/office/drawing/2014/main" id="{3704A819-9A9E-4B8C-BB49-C320A3338459}"/>
              </a:ext>
            </a:extLst>
          </p:cNvPr>
          <p:cNvSpPr/>
          <p:nvPr/>
        </p:nvSpPr>
        <p:spPr bwMode="auto">
          <a:xfrm>
            <a:off x="8126115" y="2881083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메인 컬러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207B34-4548-4CF1-ACBF-7446F327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7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및 디자인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POP</a:t>
            </a: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132856"/>
            <a:ext cx="5508378" cy="389778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POP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354819-B6AE-4ACF-9099-C79818C744F3}"/>
              </a:ext>
            </a:extLst>
          </p:cNvPr>
          <p:cNvGrpSpPr/>
          <p:nvPr/>
        </p:nvGrpSpPr>
        <p:grpSpPr>
          <a:xfrm>
            <a:off x="8336466" y="1628800"/>
            <a:ext cx="1865412" cy="1557115"/>
            <a:chOff x="8272675" y="2240451"/>
            <a:chExt cx="1944216" cy="162289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87C702D-80F6-411C-8BC8-E98640F07142}"/>
                </a:ext>
              </a:extLst>
            </p:cNvPr>
            <p:cNvSpPr/>
            <p:nvPr/>
          </p:nvSpPr>
          <p:spPr>
            <a:xfrm>
              <a:off x="8272675" y="3215274"/>
              <a:ext cx="648072" cy="648072"/>
            </a:xfrm>
            <a:prstGeom prst="ellipse">
              <a:avLst/>
            </a:prstGeom>
            <a:solidFill>
              <a:srgbClr val="0550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134A8F9-AC72-44F6-B674-A0791788FFDE}"/>
                </a:ext>
              </a:extLst>
            </p:cNvPr>
            <p:cNvSpPr/>
            <p:nvPr/>
          </p:nvSpPr>
          <p:spPr>
            <a:xfrm>
              <a:off x="9568819" y="3215274"/>
              <a:ext cx="648072" cy="648072"/>
            </a:xfrm>
            <a:prstGeom prst="ellipse">
              <a:avLst/>
            </a:prstGeom>
            <a:solidFill>
              <a:srgbClr val="128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12F4829-749A-46B3-92E0-B409BB36B95A}"/>
                </a:ext>
              </a:extLst>
            </p:cNvPr>
            <p:cNvSpPr/>
            <p:nvPr/>
          </p:nvSpPr>
          <p:spPr>
            <a:xfrm>
              <a:off x="8920747" y="2240451"/>
              <a:ext cx="648072" cy="648072"/>
            </a:xfrm>
            <a:prstGeom prst="ellipse">
              <a:avLst/>
            </a:pr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/>
            </a:p>
          </p:txBody>
        </p:sp>
      </p:grpSp>
      <p:sp>
        <p:nvSpPr>
          <p:cNvPr id="31" name="직사각형 10">
            <a:extLst>
              <a:ext uri="{FF2B5EF4-FFF2-40B4-BE49-F238E27FC236}">
                <a16:creationId xmlns:a16="http://schemas.microsoft.com/office/drawing/2014/main" id="{C54B75CC-103E-43CD-A465-3EC96943E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888" y="3803761"/>
            <a:ext cx="3876568" cy="23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눈 건강을 위한 </a:t>
            </a:r>
            <a:r>
              <a:rPr kumimoji="0" lang="ko-KR" altLang="en-US" sz="20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다크모드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칙칙함 방지를 위해 판넬 및 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  </a:t>
            </a: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버튼에 </a:t>
            </a:r>
            <a:r>
              <a:rPr kumimoji="0" lang="ko-KR" altLang="en-US" sz="2000" b="1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그라데이션</a:t>
            </a: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적용</a:t>
            </a:r>
            <a:endParaRPr kumimoji="0" lang="en-US" altLang="ko-KR" sz="20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나눔고딕 </a:t>
            </a:r>
            <a:r>
              <a: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 ~ 16pt</a:t>
            </a: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가독성 및 명확성 향상</a:t>
            </a:r>
          </a:p>
        </p:txBody>
      </p:sp>
      <p:sp>
        <p:nvSpPr>
          <p:cNvPr id="32" name="모서리가 둥근 직사각형 48">
            <a:extLst>
              <a:ext uri="{FF2B5EF4-FFF2-40B4-BE49-F238E27FC236}">
                <a16:creationId xmlns:a16="http://schemas.microsoft.com/office/drawing/2014/main" id="{3704A819-9A9E-4B8C-BB49-C320A3338459}"/>
              </a:ext>
            </a:extLst>
          </p:cNvPr>
          <p:cNvSpPr/>
          <p:nvPr/>
        </p:nvSpPr>
        <p:spPr bwMode="auto">
          <a:xfrm>
            <a:off x="8134903" y="3346166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메인 컬러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4AAABE-D97E-45F7-9EA2-4878EBA6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E6684BB-8F5C-45DE-941A-C408A8DF5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81" y="2190947"/>
            <a:ext cx="5062225" cy="378160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51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5B1A47D-BA43-4DAB-9D34-B1B95F98683B}"/>
              </a:ext>
            </a:extLst>
          </p:cNvPr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및 디자인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Web</a:t>
            </a:r>
            <a:endParaRPr kumimoji="0" lang="ko-KR" altLang="en-US" sz="24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D9060E-0272-4C6A-AC96-E1C542C7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20243B-510D-4975-8CFD-A6F6C1E174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8" y="2132856"/>
            <a:ext cx="6012281" cy="3233049"/>
          </a:xfrm>
          <a:prstGeom prst="rect">
            <a:avLst/>
          </a:prstGeom>
        </p:spPr>
      </p:pic>
      <p:grpSp>
        <p:nvGrpSpPr>
          <p:cNvPr id="21" name="그룹 13">
            <a:extLst>
              <a:ext uri="{FF2B5EF4-FFF2-40B4-BE49-F238E27FC236}">
                <a16:creationId xmlns:a16="http://schemas.microsoft.com/office/drawing/2014/main" id="{EC9E7018-5B31-4FC0-BFC2-C55013437E98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>
              <a:extLst>
                <a:ext uri="{FF2B5EF4-FFF2-40B4-BE49-F238E27FC236}">
                  <a16:creationId xmlns:a16="http://schemas.microsoft.com/office/drawing/2014/main" id="{864C1499-3757-45B1-93A1-49D3205C53C1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3">
              <a:extLst>
                <a:ext uri="{FF2B5EF4-FFF2-40B4-BE49-F238E27FC236}">
                  <a16:creationId xmlns:a16="http://schemas.microsoft.com/office/drawing/2014/main" id="{39CF85B0-E770-41E2-90D7-27CDC19F2FA2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4">
              <a:extLst>
                <a:ext uri="{FF2B5EF4-FFF2-40B4-BE49-F238E27FC236}">
                  <a16:creationId xmlns:a16="http://schemas.microsoft.com/office/drawing/2014/main" id="{789DA940-C6FF-4FE2-9EEC-E3298B18F98C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5">
              <a:extLst>
                <a:ext uri="{FF2B5EF4-FFF2-40B4-BE49-F238E27FC236}">
                  <a16:creationId xmlns:a16="http://schemas.microsoft.com/office/drawing/2014/main" id="{425447F4-D1DE-4CFE-BF81-4251EB0C3C5F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6" name="양쪽 모서리가 둥근 사각형 26">
              <a:extLst>
                <a:ext uri="{FF2B5EF4-FFF2-40B4-BE49-F238E27FC236}">
                  <a16:creationId xmlns:a16="http://schemas.microsoft.com/office/drawing/2014/main" id="{FFDA4C66-BCBA-46EF-A540-096FEA04380F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7" name="양쪽 모서리가 둥근 사각형 27">
              <a:extLst>
                <a:ext uri="{FF2B5EF4-FFF2-40B4-BE49-F238E27FC236}">
                  <a16:creationId xmlns:a16="http://schemas.microsoft.com/office/drawing/2014/main" id="{B3FF81CF-26D5-4C55-A657-99FB5F8B75F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8" name="양쪽 모서리가 둥근 사각형 28">
              <a:extLst>
                <a:ext uri="{FF2B5EF4-FFF2-40B4-BE49-F238E27FC236}">
                  <a16:creationId xmlns:a16="http://schemas.microsoft.com/office/drawing/2014/main" id="{B449A103-3E61-4CB3-8559-09F138056540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3" name="모서리가 둥근 직사각형 48">
            <a:extLst>
              <a:ext uri="{FF2B5EF4-FFF2-40B4-BE49-F238E27FC236}">
                <a16:creationId xmlns:a16="http://schemas.microsoft.com/office/drawing/2014/main" id="{320092F0-FE42-4A51-B6F0-BBD3A44F5FE4}"/>
              </a:ext>
            </a:extLst>
          </p:cNvPr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Web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4" name="직사각형 10">
            <a:extLst>
              <a:ext uri="{FF2B5EF4-FFF2-40B4-BE49-F238E27FC236}">
                <a16:creationId xmlns:a16="http://schemas.microsoft.com/office/drawing/2014/main" id="{92B7829A-B011-4D3A-91B1-00D3B3DB5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350" y="3102035"/>
            <a:ext cx="3664000" cy="9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kumimoji="0" lang="ko-KR" altLang="en-US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반응형 웹으로 사용자 요구에  맞게 렌더링</a:t>
            </a:r>
          </a:p>
        </p:txBody>
      </p:sp>
    </p:spTree>
    <p:extLst>
      <p:ext uri="{BB962C8B-B14F-4D97-AF65-F5344CB8AC3E}">
        <p14:creationId xmlns:p14="http://schemas.microsoft.com/office/powerpoint/2010/main" val="1030364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21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21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04 - 07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08 - 09 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6652552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6484277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6500152" y="26558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7258977" y="281781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9706902" y="2770188"/>
            <a:ext cx="1004888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10 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625565" y="3992563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484278" y="3449638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500153" y="3492501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7203415" y="3657601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710078" y="3616326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11- 20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443E7D-90E7-4FFA-92CF-156081BB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cxnSp>
        <p:nvCxnSpPr>
          <p:cNvPr id="32" name="Straight Connector 6">
            <a:extLst>
              <a:ext uri="{FF2B5EF4-FFF2-40B4-BE49-F238E27FC236}">
                <a16:creationId xmlns:a16="http://schemas.microsoft.com/office/drawing/2014/main" id="{F41B2AA2-5A34-4FBE-9E72-2100F197E284}"/>
              </a:ext>
            </a:extLst>
          </p:cNvPr>
          <p:cNvCxnSpPr/>
          <p:nvPr/>
        </p:nvCxnSpPr>
        <p:spPr>
          <a:xfrm>
            <a:off x="6642100" y="4830963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48">
            <a:extLst>
              <a:ext uri="{FF2B5EF4-FFF2-40B4-BE49-F238E27FC236}">
                <a16:creationId xmlns:a16="http://schemas.microsoft.com/office/drawing/2014/main" id="{F6E06225-E3C7-48F2-9E49-700285E06DD6}"/>
              </a:ext>
            </a:extLst>
          </p:cNvPr>
          <p:cNvSpPr/>
          <p:nvPr/>
        </p:nvSpPr>
        <p:spPr>
          <a:xfrm>
            <a:off x="6500813" y="4288038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B9FCF0D0-B0EA-451C-AC2E-E6CB32A0B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4330901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5" name="TextBox 67">
            <a:extLst>
              <a:ext uri="{FF2B5EF4-FFF2-40B4-BE49-F238E27FC236}">
                <a16:creationId xmlns:a16="http://schemas.microsoft.com/office/drawing/2014/main" id="{3D753814-912C-4C40-9AF6-BBD117244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950" y="4496001"/>
            <a:ext cx="3844925" cy="21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36" name="TextBox 68">
            <a:extLst>
              <a:ext uri="{FF2B5EF4-FFF2-40B4-BE49-F238E27FC236}">
                <a16:creationId xmlns:a16="http://schemas.microsoft.com/office/drawing/2014/main" id="{13CD835E-84D3-4B09-A857-AD8FC583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613" y="4454726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 </a:t>
            </a:r>
          </a:p>
        </p:txBody>
      </p:sp>
      <p:cxnSp>
        <p:nvCxnSpPr>
          <p:cNvPr id="37" name="Straight Connector 6">
            <a:extLst>
              <a:ext uri="{FF2B5EF4-FFF2-40B4-BE49-F238E27FC236}">
                <a16:creationId xmlns:a16="http://schemas.microsoft.com/office/drawing/2014/main" id="{82C0EDB2-9339-45CD-B214-AA0297790EF4}"/>
              </a:ext>
            </a:extLst>
          </p:cNvPr>
          <p:cNvCxnSpPr/>
          <p:nvPr/>
        </p:nvCxnSpPr>
        <p:spPr>
          <a:xfrm>
            <a:off x="6657975" y="5690114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48">
            <a:extLst>
              <a:ext uri="{FF2B5EF4-FFF2-40B4-BE49-F238E27FC236}">
                <a16:creationId xmlns:a16="http://schemas.microsoft.com/office/drawing/2014/main" id="{BB23BD74-176D-4C21-8E40-1E626EA568C2}"/>
              </a:ext>
            </a:extLst>
          </p:cNvPr>
          <p:cNvSpPr/>
          <p:nvPr/>
        </p:nvSpPr>
        <p:spPr>
          <a:xfrm>
            <a:off x="6516688" y="5147189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893B558C-8FF7-46EA-9D11-EC86494BB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5190052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7</a:t>
            </a:r>
            <a:endParaRPr kumimoji="0" lang="ar-SA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0" name="TextBox 67">
            <a:extLst>
              <a:ext uri="{FF2B5EF4-FFF2-40B4-BE49-F238E27FC236}">
                <a16:creationId xmlns:a16="http://schemas.microsoft.com/office/drawing/2014/main" id="{A771ECA5-C402-4BA1-ACC4-FA63F1D75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5355152"/>
            <a:ext cx="3844925" cy="21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프로젝트를 마치며</a:t>
            </a:r>
            <a:endParaRPr kumimoji="0" lang="en-US" altLang="ko-KR" sz="25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41" name="TextBox 68">
            <a:extLst>
              <a:ext uri="{FF2B5EF4-FFF2-40B4-BE49-F238E27FC236}">
                <a16:creationId xmlns:a16="http://schemas.microsoft.com/office/drawing/2014/main" id="{451C740F-AD0E-4DD5-BCF4-45FD55F0E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2488" y="5313877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 </a:t>
            </a:r>
          </a:p>
        </p:txBody>
      </p:sp>
      <p:sp>
        <p:nvSpPr>
          <p:cNvPr id="43" name="TextBox 68">
            <a:extLst>
              <a:ext uri="{FF2B5EF4-FFF2-40B4-BE49-F238E27FC236}">
                <a16:creationId xmlns:a16="http://schemas.microsoft.com/office/drawing/2014/main" id="{490FD59E-C834-481D-9507-E6A8385D7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5095" y="4538714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21- 24</a:t>
            </a:r>
          </a:p>
        </p:txBody>
      </p:sp>
      <p:sp>
        <p:nvSpPr>
          <p:cNvPr id="44" name="TextBox 68">
            <a:extLst>
              <a:ext uri="{FF2B5EF4-FFF2-40B4-BE49-F238E27FC236}">
                <a16:creationId xmlns:a16="http://schemas.microsoft.com/office/drawing/2014/main" id="{13E2D0EE-454B-428F-9F25-8B50AE2DA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117" y="5407759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20472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- MES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210843" y="2673885"/>
            <a:ext cx="4591050" cy="22458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상단의 공통 컨트롤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(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버튼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)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로  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CRUD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 기능 구현</a:t>
            </a:r>
            <a:endParaRPr kumimoji="0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- </a:t>
            </a:r>
            <a:r>
              <a:rPr kumimoji="0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트리뷰를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공통기능으로 뽑아 각</a:t>
            </a:r>
            <a:endParaRPr kumimoji="0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 화면마다 동일한 메뉴 구도 형성</a:t>
            </a:r>
            <a:endParaRPr kumimoji="0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중앙부의 </a:t>
            </a:r>
            <a:r>
              <a:rPr kumimoji="0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그리드뷰로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데이터 확인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 하단의 패널로 추가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편집</a:t>
            </a:r>
            <a:endParaRPr kumimoji="0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26AD529C-A3BF-4CC8-8CAA-518146A8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756" y="1936571"/>
            <a:ext cx="7587509" cy="40727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2CC7AF9-732B-44FC-B00F-E55071B1A5B4}"/>
              </a:ext>
            </a:extLst>
          </p:cNvPr>
          <p:cNvSpPr/>
          <p:nvPr/>
        </p:nvSpPr>
        <p:spPr>
          <a:xfrm>
            <a:off x="5363421" y="1950859"/>
            <a:ext cx="2664296" cy="633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D0804ED-D1F9-4ABE-896C-B7F5AB585297}"/>
              </a:ext>
            </a:extLst>
          </p:cNvPr>
          <p:cNvSpPr/>
          <p:nvPr/>
        </p:nvSpPr>
        <p:spPr>
          <a:xfrm>
            <a:off x="4240366" y="2565985"/>
            <a:ext cx="1123055" cy="2538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7419378-4A3F-4FCF-86BA-9375DB83B95D}"/>
              </a:ext>
            </a:extLst>
          </p:cNvPr>
          <p:cNvSpPr/>
          <p:nvPr/>
        </p:nvSpPr>
        <p:spPr>
          <a:xfrm>
            <a:off x="5363421" y="5103081"/>
            <a:ext cx="6528844" cy="872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A40FB44-0759-46CC-A644-FBEFD447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17426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- POP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206980" y="3514198"/>
            <a:ext cx="4304050" cy="102785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하단의 공통 컨트롤로 작업시작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작업중지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팔렛생성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현장마감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실적등록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비가동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등록 기능 구현</a:t>
            </a:r>
            <a:endParaRPr kumimoji="0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29704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양쪽 모서리가 둥근 사각형 32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69A7B8A-9B9E-4979-9B5F-CCEF62029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009" y="1758783"/>
            <a:ext cx="6139766" cy="453868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880CDC-84F5-4420-9333-02D486033809}"/>
              </a:ext>
            </a:extLst>
          </p:cNvPr>
          <p:cNvSpPr/>
          <p:nvPr/>
        </p:nvSpPr>
        <p:spPr>
          <a:xfrm>
            <a:off x="4655046" y="5517233"/>
            <a:ext cx="6400304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40AD18-C632-4D31-90E2-2CD46FE2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143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32193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구현화면 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– Web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5638" y="6069013"/>
            <a:ext cx="93186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spc="-15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CHECK</a:t>
            </a:r>
            <a:endParaRPr kumimoji="0" lang="ko-KR" altLang="en-US" sz="1600" spc="-15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7194550" y="6015038"/>
            <a:ext cx="4589463" cy="5159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D9060E-0272-4C6A-AC96-E1C542C7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grpSp>
        <p:nvGrpSpPr>
          <p:cNvPr id="25" name="그룹 13">
            <a:extLst>
              <a:ext uri="{FF2B5EF4-FFF2-40B4-BE49-F238E27FC236}">
                <a16:creationId xmlns:a16="http://schemas.microsoft.com/office/drawing/2014/main" id="{F760E839-1EA4-4594-BD77-C6191334CC36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28" name="양쪽 모서리가 둥근 사각형 21">
              <a:extLst>
                <a:ext uri="{FF2B5EF4-FFF2-40B4-BE49-F238E27FC236}">
                  <a16:creationId xmlns:a16="http://schemas.microsoft.com/office/drawing/2014/main" id="{06B9DDF6-E6BD-4042-BE55-C70785A24486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3" name="양쪽 모서리가 둥근 사각형 22">
              <a:extLst>
                <a:ext uri="{FF2B5EF4-FFF2-40B4-BE49-F238E27FC236}">
                  <a16:creationId xmlns:a16="http://schemas.microsoft.com/office/drawing/2014/main" id="{11CF8DDB-F7F3-4EE8-89F9-17ECFE3F5504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4" name="양쪽 모서리가 둥근 사각형 23">
              <a:extLst>
                <a:ext uri="{FF2B5EF4-FFF2-40B4-BE49-F238E27FC236}">
                  <a16:creationId xmlns:a16="http://schemas.microsoft.com/office/drawing/2014/main" id="{3CF89FDA-C004-4472-9C56-4A38C199FA5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5" name="양쪽 모서리가 둥근 사각형 24">
              <a:extLst>
                <a:ext uri="{FF2B5EF4-FFF2-40B4-BE49-F238E27FC236}">
                  <a16:creationId xmlns:a16="http://schemas.microsoft.com/office/drawing/2014/main" id="{83F7FDB2-F0C3-414E-BEF5-9032F5EE060D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6" name="양쪽 모서리가 둥근 사각형 26">
              <a:extLst>
                <a:ext uri="{FF2B5EF4-FFF2-40B4-BE49-F238E27FC236}">
                  <a16:creationId xmlns:a16="http://schemas.microsoft.com/office/drawing/2014/main" id="{51FC6EA4-6142-4D00-B8EF-C59A84D07A3D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37" name="양쪽 모서리가 둥근 사각형 27">
              <a:extLst>
                <a:ext uri="{FF2B5EF4-FFF2-40B4-BE49-F238E27FC236}">
                  <a16:creationId xmlns:a16="http://schemas.microsoft.com/office/drawing/2014/main" id="{A4C84706-DDE9-4C0A-ACAF-A02911B8013C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9" name="양쪽 모서리가 둥근 사각형 32">
              <a:extLst>
                <a:ext uri="{FF2B5EF4-FFF2-40B4-BE49-F238E27FC236}">
                  <a16:creationId xmlns:a16="http://schemas.microsoft.com/office/drawing/2014/main" id="{8F96C28E-AEE3-44D7-920C-A434AE397569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C377740-5E5D-444E-8DC7-D7537E4BA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56" y="1936570"/>
            <a:ext cx="7677801" cy="4038989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B216ADF-860F-4E29-85EC-E61D26E1B7A6}"/>
              </a:ext>
            </a:extLst>
          </p:cNvPr>
          <p:cNvSpPr txBox="1">
            <a:spLocks/>
          </p:cNvSpPr>
          <p:nvPr/>
        </p:nvSpPr>
        <p:spPr>
          <a:xfrm>
            <a:off x="293687" y="3596024"/>
            <a:ext cx="4591050" cy="72008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특정 제품 및 기간별 기준으로</a:t>
            </a:r>
            <a:endParaRPr kumimoji="0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  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실적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불량률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생산율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조회 가능</a:t>
            </a:r>
            <a:endParaRPr kumimoji="0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839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7652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테스트 케이스</a:t>
            </a:r>
          </a:p>
        </p:txBody>
      </p:sp>
      <p:grpSp>
        <p:nvGrpSpPr>
          <p:cNvPr id="27654" name="그룹 1"/>
          <p:cNvGrpSpPr>
            <a:grpSpLocks/>
          </p:cNvGrpSpPr>
          <p:nvPr/>
        </p:nvGrpSpPr>
        <p:grpSpPr bwMode="auto">
          <a:xfrm>
            <a:off x="782638" y="2320925"/>
            <a:ext cx="10857184" cy="4164013"/>
            <a:chOff x="782518" y="2321359"/>
            <a:chExt cx="10857690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테스트 케이스</a:t>
              </a:r>
            </a:p>
          </p:txBody>
        </p:sp>
        <p:sp>
          <p:nvSpPr>
            <p:cNvPr id="27660" name="직사각형 10"/>
            <p:cNvSpPr>
              <a:spLocks noChangeArrowheads="1"/>
            </p:cNvSpPr>
            <p:nvPr/>
          </p:nvSpPr>
          <p:spPr bwMode="auto">
            <a:xfrm>
              <a:off x="6555035" y="3793592"/>
              <a:ext cx="5085173" cy="70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테스트 케이스 </a:t>
              </a:r>
              <a:r>
                <a:rPr kumimoji="0" lang="ko-KR" altLang="en-US" sz="2000" b="1" dirty="0" err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작성후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단위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,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통합 테스트를 진행하여 오류를 찾아 버그의 위험을 낮춤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FFD15CE-2E33-4E03-AB15-416E98CE3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47" y="2519529"/>
            <a:ext cx="5240560" cy="325583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7EBEAB-B676-48D4-A1DC-75F8F1C7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99F86D-5C0C-4A22-9864-4C42F3CEB584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7" name="그룹 13">
            <a:extLst>
              <a:ext uri="{FF2B5EF4-FFF2-40B4-BE49-F238E27FC236}">
                <a16:creationId xmlns:a16="http://schemas.microsoft.com/office/drawing/2014/main" id="{C4F330A7-33BF-4415-A911-30EFD66862C0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38" name="양쪽 모서리가 둥근 사각형 21">
              <a:extLst>
                <a:ext uri="{FF2B5EF4-FFF2-40B4-BE49-F238E27FC236}">
                  <a16:creationId xmlns:a16="http://schemas.microsoft.com/office/drawing/2014/main" id="{1697B250-C095-4B5B-A20F-E2E84658576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9" name="양쪽 모서리가 둥근 사각형 22">
              <a:extLst>
                <a:ext uri="{FF2B5EF4-FFF2-40B4-BE49-F238E27FC236}">
                  <a16:creationId xmlns:a16="http://schemas.microsoft.com/office/drawing/2014/main" id="{CEBF88F9-7712-4295-8CAF-AD8563EE4C5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40" name="양쪽 모서리가 둥근 사각형 23">
              <a:extLst>
                <a:ext uri="{FF2B5EF4-FFF2-40B4-BE49-F238E27FC236}">
                  <a16:creationId xmlns:a16="http://schemas.microsoft.com/office/drawing/2014/main" id="{3A53C398-ACC0-4572-A432-95F62DF916F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41" name="양쪽 모서리가 둥근 사각형 24">
              <a:extLst>
                <a:ext uri="{FF2B5EF4-FFF2-40B4-BE49-F238E27FC236}">
                  <a16:creationId xmlns:a16="http://schemas.microsoft.com/office/drawing/2014/main" id="{DB4957A8-3BCF-485D-AC82-6413AFF6D3D8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42" name="양쪽 모서리가 둥근 사각형 26">
              <a:extLst>
                <a:ext uri="{FF2B5EF4-FFF2-40B4-BE49-F238E27FC236}">
                  <a16:creationId xmlns:a16="http://schemas.microsoft.com/office/drawing/2014/main" id="{44E4487B-C886-42B1-95F3-4E5C5A17D1BD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43" name="양쪽 모서리가 둥근 사각형 27">
              <a:extLst>
                <a:ext uri="{FF2B5EF4-FFF2-40B4-BE49-F238E27FC236}">
                  <a16:creationId xmlns:a16="http://schemas.microsoft.com/office/drawing/2014/main" id="{CF55E2F3-FCB5-4998-8258-7D1AE8ABF663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5" name="양쪽 모서리가 둥근 사각형 32">
              <a:extLst>
                <a:ext uri="{FF2B5EF4-FFF2-40B4-BE49-F238E27FC236}">
                  <a16:creationId xmlns:a16="http://schemas.microsoft.com/office/drawing/2014/main" id="{2508848C-2001-4C65-B7C0-BD7E395E99C2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6BFA15-B4F8-4EFD-A287-EFD5E856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513A47D-9762-4ED1-8B42-04EC5C7F4EA4}"/>
              </a:ext>
            </a:extLst>
          </p:cNvPr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매뉴얼 </a:t>
            </a:r>
            <a:r>
              <a:rPr kumimoji="0" lang="en-US" altLang="ko-KR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사용자 매뉴얼</a:t>
            </a:r>
          </a:p>
        </p:txBody>
      </p:sp>
      <p:grpSp>
        <p:nvGrpSpPr>
          <p:cNvPr id="22" name="그룹 1">
            <a:extLst>
              <a:ext uri="{FF2B5EF4-FFF2-40B4-BE49-F238E27FC236}">
                <a16:creationId xmlns:a16="http://schemas.microsoft.com/office/drawing/2014/main" id="{83F68971-E5BC-4899-8A50-5F0700D179DA}"/>
              </a:ext>
            </a:extLst>
          </p:cNvPr>
          <p:cNvGrpSpPr>
            <a:grpSpLocks/>
          </p:cNvGrpSpPr>
          <p:nvPr/>
        </p:nvGrpSpPr>
        <p:grpSpPr bwMode="auto">
          <a:xfrm>
            <a:off x="782638" y="2320925"/>
            <a:ext cx="10928434" cy="4164013"/>
            <a:chOff x="782518" y="2321359"/>
            <a:chExt cx="10928943" cy="4163033"/>
          </a:xfrm>
        </p:grpSpPr>
        <p:sp>
          <p:nvSpPr>
            <p:cNvPr id="23" name="Text Box 44">
              <a:extLst>
                <a:ext uri="{FF2B5EF4-FFF2-40B4-BE49-F238E27FC236}">
                  <a16:creationId xmlns:a16="http://schemas.microsoft.com/office/drawing/2014/main" id="{CDD45268-C37B-48D4-B313-ADB94376A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4" name="모서리가 둥근 직사각형 48">
              <a:extLst>
                <a:ext uri="{FF2B5EF4-FFF2-40B4-BE49-F238E27FC236}">
                  <a16:creationId xmlns:a16="http://schemas.microsoft.com/office/drawing/2014/main" id="{F8FDA702-F9F7-46E6-82A9-21AE8822B295}"/>
                </a:ext>
              </a:extLst>
            </p:cNvPr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사용자 매뉴얼</a:t>
              </a:r>
            </a:p>
          </p:txBody>
        </p:sp>
        <p:sp>
          <p:nvSpPr>
            <p:cNvPr id="25" name="직사각형 10">
              <a:extLst>
                <a:ext uri="{FF2B5EF4-FFF2-40B4-BE49-F238E27FC236}">
                  <a16:creationId xmlns:a16="http://schemas.microsoft.com/office/drawing/2014/main" id="{090495CE-97CF-4DC9-B2A1-A7CAC3E1A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288" y="3740882"/>
              <a:ext cx="5085173" cy="707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서비스를 처음 접하는 사용자를 위한 </a:t>
              </a:r>
              <a:endParaRPr kumimoji="0" lang="en-US" altLang="ko-KR" sz="2000" b="1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0" indent="0" algn="just" eaLnBrk="1" hangingPunct="1">
                <a:spcBef>
                  <a:spcPct val="0"/>
                </a:spcBef>
                <a:buNone/>
              </a:pP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사용방법</a:t>
              </a:r>
              <a:r>
                <a:rPr kumimoji="0" lang="en-US" altLang="ko-KR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ko-KR" altLang="en-US" sz="20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안내 매뉴얼 작성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51BCD53-8058-4970-88E1-8BF0C27ECDF1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4956E0F-CD1F-4F72-8B89-B9D7A953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88" y="2615443"/>
            <a:ext cx="5440428" cy="306401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1F2695-1269-459F-8D8F-0336A9F02575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31" name="그룹 13">
            <a:extLst>
              <a:ext uri="{FF2B5EF4-FFF2-40B4-BE49-F238E27FC236}">
                <a16:creationId xmlns:a16="http://schemas.microsoft.com/office/drawing/2014/main" id="{6E39C07C-32BD-4726-BF15-6A1B4291ED49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32" name="양쪽 모서리가 둥근 사각형 21">
              <a:extLst>
                <a:ext uri="{FF2B5EF4-FFF2-40B4-BE49-F238E27FC236}">
                  <a16:creationId xmlns:a16="http://schemas.microsoft.com/office/drawing/2014/main" id="{A799EADE-DC82-4290-B2C1-5DB8D5A962A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33" name="양쪽 모서리가 둥근 사각형 22">
              <a:extLst>
                <a:ext uri="{FF2B5EF4-FFF2-40B4-BE49-F238E27FC236}">
                  <a16:creationId xmlns:a16="http://schemas.microsoft.com/office/drawing/2014/main" id="{B240802C-019B-4725-A13B-3A1D06D8974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4" name="양쪽 모서리가 둥근 사각형 23">
              <a:extLst>
                <a:ext uri="{FF2B5EF4-FFF2-40B4-BE49-F238E27FC236}">
                  <a16:creationId xmlns:a16="http://schemas.microsoft.com/office/drawing/2014/main" id="{B2CF74D5-7FAE-43AD-A275-F4F71AF1CF1B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5" name="양쪽 모서리가 둥근 사각형 24">
              <a:extLst>
                <a:ext uri="{FF2B5EF4-FFF2-40B4-BE49-F238E27FC236}">
                  <a16:creationId xmlns:a16="http://schemas.microsoft.com/office/drawing/2014/main" id="{AE7E866B-0090-4E8E-B037-3DDA4ED5C9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6" name="양쪽 모서리가 둥근 사각형 26">
              <a:extLst>
                <a:ext uri="{FF2B5EF4-FFF2-40B4-BE49-F238E27FC236}">
                  <a16:creationId xmlns:a16="http://schemas.microsoft.com/office/drawing/2014/main" id="{676889D1-D13D-4D81-834B-AB75106E87A2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37" name="양쪽 모서리가 둥근 사각형 27">
              <a:extLst>
                <a:ext uri="{FF2B5EF4-FFF2-40B4-BE49-F238E27FC236}">
                  <a16:creationId xmlns:a16="http://schemas.microsoft.com/office/drawing/2014/main" id="{DEF6F66E-084B-4BD1-A6C1-A4EB0C82942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구현화면</a:t>
              </a:r>
              <a:endParaRPr kumimoji="0" lang="ko-KR" altLang="en-US" sz="1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8" name="양쪽 모서리가 둥근 사각형 32">
              <a:extLst>
                <a:ext uri="{FF2B5EF4-FFF2-40B4-BE49-F238E27FC236}">
                  <a16:creationId xmlns:a16="http://schemas.microsoft.com/office/drawing/2014/main" id="{F5057410-9820-4D4E-A1A4-32E0DD9092F6}"/>
                </a:ext>
              </a:extLst>
            </p:cNvPr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38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408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프로젝트를 마치며</a:t>
            </a:r>
            <a:r>
              <a:rPr kumimoji="0"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…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23" name="Text Box 44"/>
          <p:cNvSpPr txBox="1">
            <a:spLocks noChangeArrowheads="1"/>
          </p:cNvSpPr>
          <p:nvPr/>
        </p:nvSpPr>
        <p:spPr bwMode="auto">
          <a:xfrm>
            <a:off x="819164" y="1484785"/>
            <a:ext cx="5131057" cy="2305172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3" name="Text Box 44"/>
          <p:cNvSpPr txBox="1">
            <a:spLocks noChangeArrowheads="1"/>
          </p:cNvSpPr>
          <p:nvPr/>
        </p:nvSpPr>
        <p:spPr bwMode="auto">
          <a:xfrm>
            <a:off x="834277" y="4004148"/>
            <a:ext cx="5131057" cy="2305172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6102205" y="1484785"/>
            <a:ext cx="5131057" cy="2305172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8" name="Text Box 44"/>
          <p:cNvSpPr txBox="1">
            <a:spLocks noChangeArrowheads="1"/>
          </p:cNvSpPr>
          <p:nvPr/>
        </p:nvSpPr>
        <p:spPr bwMode="auto">
          <a:xfrm>
            <a:off x="6111730" y="4004148"/>
            <a:ext cx="5131057" cy="2305172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900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39" name="Text Placeholder 2"/>
          <p:cNvSpPr txBox="1">
            <a:spLocks/>
          </p:cNvSpPr>
          <p:nvPr/>
        </p:nvSpPr>
        <p:spPr bwMode="auto">
          <a:xfrm>
            <a:off x="1163638" y="1811338"/>
            <a:ext cx="4751387" cy="49768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한미선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공정관리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생산요청관리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 POP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 bwMode="auto">
          <a:xfrm>
            <a:off x="1150938" y="2276474"/>
            <a:ext cx="4554537" cy="138768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개발에서 코딩 기술만큼 중요한 부분이 커뮤니케이션 능력과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 능력이라는 것을 알게 되었습니다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스마트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팩토리에서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사용되는 프로그램에 대한 이해가 높아졌고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4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차 산업혁명에 </a:t>
            </a:r>
            <a:r>
              <a:rPr kumimoji="0"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발맞는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기술을 습득한 것 같아 뜻깊은 시간이었습니다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41" name="Straight Connector 8"/>
          <p:cNvCxnSpPr>
            <a:cxnSpLocks/>
          </p:cNvCxnSpPr>
          <p:nvPr/>
        </p:nvCxnSpPr>
        <p:spPr bwMode="auto">
          <a:xfrm>
            <a:off x="1216025" y="2276475"/>
            <a:ext cx="44180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 bwMode="auto">
          <a:xfrm>
            <a:off x="1047750" y="1947863"/>
            <a:ext cx="96838" cy="1341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31766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163" y="3905250"/>
            <a:ext cx="1665287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67" name="그룹 13"/>
          <p:cNvGrpSpPr>
            <a:grpSpLocks/>
          </p:cNvGrpSpPr>
          <p:nvPr/>
        </p:nvGrpSpPr>
        <p:grpSpPr bwMode="auto">
          <a:xfrm rot="5400000">
            <a:off x="8022431" y="-3539331"/>
            <a:ext cx="369888" cy="7969250"/>
            <a:chOff x="11783835" y="678528"/>
            <a:chExt cx="370108" cy="5198744"/>
          </a:xfrm>
        </p:grpSpPr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6" name="양쪽 모서리가 둥근 사각형 65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7" name="양쪽 모서리가 둥근 사각형 66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8" name="양쪽 모서리가 둥근 사각형 67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9" name="양쪽 모서리가 둥근 사각형 68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/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70" name="양쪽 모서리가 둥근 사각형 69"/>
            <p:cNvSpPr/>
            <p:nvPr/>
          </p:nvSpPr>
          <p:spPr>
            <a:xfrm rot="16200000" flipH="1">
              <a:off x="11537041" y="925322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소감</a:t>
              </a:r>
            </a:p>
          </p:txBody>
        </p:sp>
      </p:grpSp>
      <p:sp>
        <p:nvSpPr>
          <p:cNvPr id="63" name="Text Placeholder 2"/>
          <p:cNvSpPr txBox="1">
            <a:spLocks/>
          </p:cNvSpPr>
          <p:nvPr/>
        </p:nvSpPr>
        <p:spPr bwMode="auto">
          <a:xfrm>
            <a:off x="6397625" y="1947862"/>
            <a:ext cx="4752975" cy="36115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김보경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비가동현황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            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비가동등록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(POP)</a:t>
            </a:r>
            <a:endParaRPr kumimoji="0" lang="ar-SA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1" name="Text Placeholder 2"/>
          <p:cNvSpPr txBox="1">
            <a:spLocks/>
          </p:cNvSpPr>
          <p:nvPr/>
        </p:nvSpPr>
        <p:spPr bwMode="auto">
          <a:xfrm>
            <a:off x="6384925" y="2276474"/>
            <a:ext cx="4554538" cy="142001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과정을 처음 시작하며 오랜만에 세미콜론을 찍어 보던 어색함은 아직도 엊그제 같은데 어느덧 반 년이란 시간을 걸어왔습니다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두 개의 산을 넘어 이젠 마지막 산인 기업프로젝트를 마무리하며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좋은 팀원을 만나 여기까지 무사히 올 수 있었음에 감사한 마음입니다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지금까지 내 인생에서 무언가를 이렇게까지 진심을 다 해 본 적이 언제 또 있었을까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기억을 되짚어보게 만들었던 소중한 </a:t>
            </a:r>
            <a:r>
              <a:rPr kumimoji="0"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경험이였습니다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2" name="Straight Connector 8"/>
          <p:cNvCxnSpPr>
            <a:cxnSpLocks/>
          </p:cNvCxnSpPr>
          <p:nvPr/>
        </p:nvCxnSpPr>
        <p:spPr bwMode="auto">
          <a:xfrm>
            <a:off x="6450013" y="2276475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 bwMode="auto">
          <a:xfrm>
            <a:off x="6310313" y="1947863"/>
            <a:ext cx="96837" cy="1341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7" name="Text Placeholder 2"/>
          <p:cNvSpPr txBox="1">
            <a:spLocks/>
          </p:cNvSpPr>
          <p:nvPr/>
        </p:nvSpPr>
        <p:spPr bwMode="auto">
          <a:xfrm>
            <a:off x="6407150" y="4333981"/>
            <a:ext cx="4752975" cy="49768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이권희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- Web</a:t>
            </a: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78" name="Text Placeholder 2"/>
          <p:cNvSpPr txBox="1">
            <a:spLocks/>
          </p:cNvSpPr>
          <p:nvPr/>
        </p:nvSpPr>
        <p:spPr bwMode="auto">
          <a:xfrm>
            <a:off x="6394450" y="4813406"/>
            <a:ext cx="4554538" cy="125392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프로젝트에 참여하면서 새로운 기술에 대한 자료를 찾아보고 습득하면서 개발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실력과 자료 검색 능력이 많이 성장한 것 같아서 뜻깊은 시간이었습니다</a:t>
            </a:r>
            <a:r>
              <a:rPr kumimoji="0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  <a:endParaRPr kumimoji="0"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cxnSp>
        <p:nvCxnSpPr>
          <p:cNvPr id="79" name="Straight Connector 8"/>
          <p:cNvCxnSpPr>
            <a:cxnSpLocks/>
          </p:cNvCxnSpPr>
          <p:nvPr/>
        </p:nvCxnSpPr>
        <p:spPr bwMode="auto">
          <a:xfrm>
            <a:off x="6459538" y="4799118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 bwMode="auto">
          <a:xfrm>
            <a:off x="6319838" y="4470506"/>
            <a:ext cx="96837" cy="1341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1" name="Text Placeholder 2"/>
          <p:cNvSpPr txBox="1">
            <a:spLocks/>
          </p:cNvSpPr>
          <p:nvPr/>
        </p:nvSpPr>
        <p:spPr bwMode="auto">
          <a:xfrm>
            <a:off x="1184275" y="4333981"/>
            <a:ext cx="4752975" cy="497680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김지환 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–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사용자관리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코드관리</a:t>
            </a: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             </a:t>
            </a: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모듈 및 화면관리</a:t>
            </a:r>
            <a:endParaRPr kumimoji="0" lang="ar-SA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 bwMode="auto">
          <a:xfrm>
            <a:off x="1162050" y="4813406"/>
            <a:ext cx="4700588" cy="62404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이 프로젝트를 진행하며 자신의 능력과 역량이 </a:t>
            </a:r>
            <a:r>
              <a:rPr kumimoji="0" lang="ko-KR" altLang="en-US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어느정도인지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깨닫게 되고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담당했던 파트도 기간을 맞추기 위하여 예정보다 축소가 되어 아쉬움이 큽니다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 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저의 능력에 비해 제대로 끝내지 못할 것 같았던 이 프로젝트도 다른 조원분들이 함께 도움을 주어 무사히 프로젝트를 마칠 수 있어서 죄송함과 감사함을 동시에 느낍니다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또한 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MES</a:t>
            </a:r>
            <a:r>
              <a:rPr kumimoji="0"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에 대해 더 이해할 수 있는 계기가 되어 이 프로젝트가 저에게 좋은 경험이 되었다고 생각합니다</a:t>
            </a:r>
            <a:r>
              <a:rPr kumimoji="0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.</a:t>
            </a:r>
          </a:p>
        </p:txBody>
      </p:sp>
      <p:cxnSp>
        <p:nvCxnSpPr>
          <p:cNvPr id="83" name="Straight Connector 8"/>
          <p:cNvCxnSpPr>
            <a:cxnSpLocks/>
          </p:cNvCxnSpPr>
          <p:nvPr/>
        </p:nvCxnSpPr>
        <p:spPr bwMode="auto">
          <a:xfrm>
            <a:off x="1236663" y="4799118"/>
            <a:ext cx="441801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 bwMode="auto">
          <a:xfrm>
            <a:off x="1069975" y="4470506"/>
            <a:ext cx="95250" cy="1341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674BA2-0D20-42BA-8AAF-D55554CA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E9F425-F66A-40F5-8FA5-B2954FD9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2760662" y="2861468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한미선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2806700" y="3290093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2813050" y="3432968"/>
            <a:ext cx="3354164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공정관리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생산요청관리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 POP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김보경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기준정보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비가동현황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               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비가동등록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(POP)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2760662" y="4978399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김지환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2806700" y="5407024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2813050" y="5549899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사용자관리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코드관리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                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모듈 및 화면관리</a:t>
            </a:r>
            <a:endParaRPr kumimoji="0" lang="ar-SA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이권희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5549900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디자인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Web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460500" y="3010693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021638" y="-3538538"/>
            <a:ext cx="369888" cy="7967663"/>
            <a:chOff x="11783838" y="678528"/>
            <a:chExt cx="370104" cy="5198743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4" name="양쪽 모서리가 둥근 사각형 53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D6AB82-D92A-421D-B124-71827096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C4088D7-5E6C-49C0-A6BE-1E9D315E7C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95" y="4602162"/>
            <a:ext cx="1237083" cy="1511808"/>
          </a:xfrm>
          <a:prstGeom prst="rect">
            <a:avLst/>
          </a:prstGeom>
        </p:spPr>
      </p:pic>
      <p:pic>
        <p:nvPicPr>
          <p:cNvPr id="4" name="그림 3" descr="의류이(가) 표시된 사진&#10;&#10;자동 생성된 설명">
            <a:extLst>
              <a:ext uri="{FF2B5EF4-FFF2-40B4-BE49-F238E27FC236}">
                <a16:creationId xmlns:a16="http://schemas.microsoft.com/office/drawing/2014/main" id="{B0BAD716-9ED4-4FB9-9291-C71BDC8E8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65" y="2475141"/>
            <a:ext cx="1210258" cy="15880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73E1ED-3898-46E1-A358-04B364F81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712" y="2516980"/>
            <a:ext cx="1139606" cy="15462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CCF9FE-8A54-48E1-B96D-CC9EDD90D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65" y="4555870"/>
            <a:ext cx="1207404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198F53-D97F-4569-859B-EA29EC2AF33E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86B8A-B55D-40D3-A116-13268047BA11}"/>
              </a:ext>
            </a:extLst>
          </p:cNvPr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6366B-179D-4AB6-A293-7D02EA6C3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18" y="3717032"/>
            <a:ext cx="1107552" cy="11075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2195B3-7A5E-468B-97AA-AC95CCFAE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16" y="3586732"/>
            <a:ext cx="1368152" cy="1368152"/>
          </a:xfrm>
          <a:prstGeom prst="rect">
            <a:avLst/>
          </a:prstGeom>
        </p:spPr>
      </p:pic>
      <p:pic>
        <p:nvPicPr>
          <p:cNvPr id="9" name="그림 8" descr="어두운이(가) 표시된 사진&#10;&#10;자동 생성된 설명">
            <a:extLst>
              <a:ext uri="{FF2B5EF4-FFF2-40B4-BE49-F238E27FC236}">
                <a16:creationId xmlns:a16="http://schemas.microsoft.com/office/drawing/2014/main" id="{21115053-3E31-4D8B-B3CF-A662B909FC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53" y="3807738"/>
            <a:ext cx="926139" cy="9261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78E0C7-D328-4C3A-8180-C40B29FE6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65" y="1988840"/>
            <a:ext cx="1296144" cy="12961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1CCB80-1A6A-4564-AE10-4A60F5D6F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630" y="3743985"/>
            <a:ext cx="1080120" cy="1080120"/>
          </a:xfrm>
          <a:prstGeom prst="rect">
            <a:avLst/>
          </a:prstGeom>
        </p:spPr>
      </p:pic>
      <p:grpSp>
        <p:nvGrpSpPr>
          <p:cNvPr id="12" name="그룹 13">
            <a:extLst>
              <a:ext uri="{FF2B5EF4-FFF2-40B4-BE49-F238E27FC236}">
                <a16:creationId xmlns:a16="http://schemas.microsoft.com/office/drawing/2014/main" id="{64D0E721-6B21-4BC3-9B4F-BC2F933E3F8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14" name="양쪽 모서리가 둥근 사각형 58">
              <a:extLst>
                <a:ext uri="{FF2B5EF4-FFF2-40B4-BE49-F238E27FC236}">
                  <a16:creationId xmlns:a16="http://schemas.microsoft.com/office/drawing/2014/main" id="{C4C8DB5A-3DD8-40A4-B9B2-A7A5AEEE8202}"/>
                </a:ext>
              </a:extLst>
            </p:cNvPr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15" name="양쪽 모서리가 둥근 사각형 59">
              <a:extLst>
                <a:ext uri="{FF2B5EF4-FFF2-40B4-BE49-F238E27FC236}">
                  <a16:creationId xmlns:a16="http://schemas.microsoft.com/office/drawing/2014/main" id="{3DEDB335-777A-477F-B5D3-4F344978F2FE}"/>
                </a:ext>
              </a:extLst>
            </p:cNvPr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16" name="양쪽 모서리가 둥근 사각형 60">
              <a:extLst>
                <a:ext uri="{FF2B5EF4-FFF2-40B4-BE49-F238E27FC236}">
                  <a16:creationId xmlns:a16="http://schemas.microsoft.com/office/drawing/2014/main" id="{CBCE7E07-8B22-48C0-A92F-B38499E131F0}"/>
                </a:ext>
              </a:extLst>
            </p:cNvPr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17" name="양쪽 모서리가 둥근 사각형 61">
              <a:extLst>
                <a:ext uri="{FF2B5EF4-FFF2-40B4-BE49-F238E27FC236}">
                  <a16:creationId xmlns:a16="http://schemas.microsoft.com/office/drawing/2014/main" id="{0CDEAAB2-AAEB-4D31-B211-858167CD45EE}"/>
                </a:ext>
              </a:extLst>
            </p:cNvPr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18" name="양쪽 모서리가 둥근 사각형 62">
              <a:extLst>
                <a:ext uri="{FF2B5EF4-FFF2-40B4-BE49-F238E27FC236}">
                  <a16:creationId xmlns:a16="http://schemas.microsoft.com/office/drawing/2014/main" id="{A39D2C73-C8F5-4CF2-A03C-83AE539D39CA}"/>
                </a:ext>
              </a:extLst>
            </p:cNvPr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19" name="양쪽 모서리가 둥근 사각형 63">
              <a:extLst>
                <a:ext uri="{FF2B5EF4-FFF2-40B4-BE49-F238E27FC236}">
                  <a16:creationId xmlns:a16="http://schemas.microsoft.com/office/drawing/2014/main" id="{48008D23-DE41-4E11-B528-D4B1048A64B8}"/>
                </a:ext>
              </a:extLst>
            </p:cNvPr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0" name="양쪽 모서리가 둥근 사각형 64">
              <a:extLst>
                <a:ext uri="{FF2B5EF4-FFF2-40B4-BE49-F238E27FC236}">
                  <a16:creationId xmlns:a16="http://schemas.microsoft.com/office/drawing/2014/main" id="{BF93AE84-75D0-48C4-B45A-0E0BA6E913CD}"/>
                </a:ext>
              </a:extLst>
            </p:cNvPr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313796-536C-4B37-986E-40860F32851C}"/>
              </a:ext>
            </a:extLst>
          </p:cNvPr>
          <p:cNvSpPr txBox="1"/>
          <p:nvPr/>
        </p:nvSpPr>
        <p:spPr>
          <a:xfrm>
            <a:off x="2120190" y="4756865"/>
            <a:ext cx="7938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영업사원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B03394-F321-4A6D-864E-AC56FE88DD82}"/>
              </a:ext>
            </a:extLst>
          </p:cNvPr>
          <p:cNvSpPr txBox="1"/>
          <p:nvPr/>
        </p:nvSpPr>
        <p:spPr>
          <a:xfrm>
            <a:off x="5138631" y="4756865"/>
            <a:ext cx="6415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0FDD7-1960-4ACA-8739-BAB867B8DE22}"/>
              </a:ext>
            </a:extLst>
          </p:cNvPr>
          <p:cNvSpPr txBox="1"/>
          <p:nvPr/>
        </p:nvSpPr>
        <p:spPr>
          <a:xfrm>
            <a:off x="7735862" y="4756865"/>
            <a:ext cx="6415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현장직</a:t>
            </a:r>
            <a:endParaRPr lang="ko-KR" altLang="en-US" sz="13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FC455C8-BBCB-4BF7-9A68-9DE0C60EC20F}"/>
              </a:ext>
            </a:extLst>
          </p:cNvPr>
          <p:cNvCxnSpPr>
            <a:cxnSpLocks/>
          </p:cNvCxnSpPr>
          <p:nvPr/>
        </p:nvCxnSpPr>
        <p:spPr>
          <a:xfrm>
            <a:off x="8866888" y="4395018"/>
            <a:ext cx="81471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EF02F2-02C9-4CE0-AAFA-141BAF2D18DF}"/>
              </a:ext>
            </a:extLst>
          </p:cNvPr>
          <p:cNvSpPr txBox="1"/>
          <p:nvPr/>
        </p:nvSpPr>
        <p:spPr>
          <a:xfrm>
            <a:off x="8777880" y="4005064"/>
            <a:ext cx="9525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*</a:t>
            </a:r>
            <a:r>
              <a:rPr lang="ko-KR" altLang="en-US" sz="13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시유</a:t>
            </a:r>
            <a:r>
              <a:rPr lang="en-US" altLang="ko-KR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포장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EED54BF-A5D4-4E16-8750-6AC753E4276C}"/>
              </a:ext>
            </a:extLst>
          </p:cNvPr>
          <p:cNvCxnSpPr>
            <a:cxnSpLocks/>
          </p:cNvCxnSpPr>
          <p:nvPr/>
        </p:nvCxnSpPr>
        <p:spPr>
          <a:xfrm>
            <a:off x="6492729" y="4395018"/>
            <a:ext cx="81471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20CA56-B25A-4431-BDCA-F982A059F450}"/>
              </a:ext>
            </a:extLst>
          </p:cNvPr>
          <p:cNvSpPr txBox="1"/>
          <p:nvPr/>
        </p:nvSpPr>
        <p:spPr>
          <a:xfrm>
            <a:off x="6444971" y="3847332"/>
            <a:ext cx="7938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생산계획</a:t>
            </a:r>
            <a:endParaRPr lang="en-US" altLang="ko-KR" sz="13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작업지시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BC51DB-B2D9-4824-B5A2-7D04E7A9B6C9}"/>
              </a:ext>
            </a:extLst>
          </p:cNvPr>
          <p:cNvCxnSpPr>
            <a:cxnSpLocks/>
          </p:cNvCxnSpPr>
          <p:nvPr/>
        </p:nvCxnSpPr>
        <p:spPr>
          <a:xfrm>
            <a:off x="3493044" y="4395018"/>
            <a:ext cx="81471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66DE022-49A5-4DAE-BC12-115C5F3FF73D}"/>
              </a:ext>
            </a:extLst>
          </p:cNvPr>
          <p:cNvSpPr txBox="1"/>
          <p:nvPr/>
        </p:nvSpPr>
        <p:spPr>
          <a:xfrm>
            <a:off x="3461301" y="4005064"/>
            <a:ext cx="7938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생산요청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1D63BF-1110-4F99-A259-8C819EB428E8}"/>
              </a:ext>
            </a:extLst>
          </p:cNvPr>
          <p:cNvSpPr txBox="1"/>
          <p:nvPr/>
        </p:nvSpPr>
        <p:spPr>
          <a:xfrm>
            <a:off x="10207072" y="4756865"/>
            <a:ext cx="4892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타일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4E2037C-72C6-4E5E-A153-75899B9E0C19}"/>
              </a:ext>
            </a:extLst>
          </p:cNvPr>
          <p:cNvCxnSpPr>
            <a:cxnSpLocks/>
          </p:cNvCxnSpPr>
          <p:nvPr/>
        </p:nvCxnSpPr>
        <p:spPr>
          <a:xfrm>
            <a:off x="1454228" y="3573017"/>
            <a:ext cx="525147" cy="53139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98EF254-4751-48CB-ABBD-8777E7802786}"/>
              </a:ext>
            </a:extLst>
          </p:cNvPr>
          <p:cNvSpPr txBox="1"/>
          <p:nvPr/>
        </p:nvSpPr>
        <p:spPr>
          <a:xfrm>
            <a:off x="1925491" y="3428999"/>
            <a:ext cx="4892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수주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BCF6E-F159-4D5E-B521-91A1ADE7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07460B1-8A8E-422B-94C5-9A080D0BE23C}"/>
              </a:ext>
            </a:extLst>
          </p:cNvPr>
          <p:cNvCxnSpPr>
            <a:cxnSpLocks/>
          </p:cNvCxnSpPr>
          <p:nvPr/>
        </p:nvCxnSpPr>
        <p:spPr>
          <a:xfrm>
            <a:off x="2422711" y="3284984"/>
            <a:ext cx="1394063" cy="62356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427DA73-4363-4FEC-9B70-256BE94A1A59}"/>
              </a:ext>
            </a:extLst>
          </p:cNvPr>
          <p:cNvSpPr txBox="1"/>
          <p:nvPr/>
        </p:nvSpPr>
        <p:spPr>
          <a:xfrm>
            <a:off x="9121037" y="5997173"/>
            <a:ext cx="26613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*</a:t>
            </a:r>
            <a:r>
              <a:rPr lang="ko-KR" altLang="en-US" sz="110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시유</a:t>
            </a:r>
            <a:r>
              <a:rPr lang="ko-KR" altLang="en-US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도자기를 만들 때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 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잿물을 바르는 일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en-US" altLang="ko-KR" sz="11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ko-KR" altLang="en-US" sz="11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55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60091" y="3309468"/>
            <a:ext cx="4766592" cy="3215876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11821" y="2880102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이란 </a:t>
            </a:r>
          </a:p>
        </p:txBody>
      </p:sp>
      <p:sp>
        <p:nvSpPr>
          <p:cNvPr id="7176" name="직사각형 10"/>
          <p:cNvSpPr>
            <a:spLocks noChangeArrowheads="1"/>
          </p:cNvSpPr>
          <p:nvPr/>
        </p:nvSpPr>
        <p:spPr bwMode="auto">
          <a:xfrm>
            <a:off x="1022945" y="3753861"/>
            <a:ext cx="4575175" cy="211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0" lang="en-US" altLang="ko-KR" sz="17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Manufacturing Execution System</a:t>
            </a:r>
            <a:r>
              <a:rPr kumimoji="0" lang="ko-KR" altLang="en-US" sz="1700" dirty="0">
                <a:solidFill>
                  <a:srgbClr val="FF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약자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로 기업의 생산 현장에서 작업 일정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지시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관리</a:t>
            </a:r>
            <a:r>
              <a:rPr kumimoji="0" lang="en-US" altLang="ko-KR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17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 실적 집계 등 제반 활동을 지원하기 위한 관리 시스템</a:t>
            </a:r>
            <a:endParaRPr kumimoji="0" lang="en-US" altLang="ko-KR" sz="17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65" name="양쪽 모서리가 둥근 사각형 64"/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889078" y="3588441"/>
            <a:ext cx="1152901" cy="1090274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5226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생산관리</a:t>
              </a: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402686" y="3588441"/>
            <a:ext cx="1154323" cy="1090274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분석관리</a:t>
              </a: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883384" y="5262282"/>
            <a:ext cx="1154323" cy="1090274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5226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작업장관리</a:t>
              </a: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402686" y="5262282"/>
            <a:ext cx="1154323" cy="1090274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현장운영</a:t>
              </a: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1022945" y="1938412"/>
            <a:ext cx="10256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제조현장 중심의 생산관리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분석관리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작업장관리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현장운영 및 자동화 등 생산활동 저변의 손실을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최소화 함으로써 공장운영 최적화를 지원하는 시스템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0" name="모서리가 둥근 직사각형 46">
            <a:extLst>
              <a:ext uri="{FF2B5EF4-FFF2-40B4-BE49-F238E27FC236}">
                <a16:creationId xmlns:a16="http://schemas.microsoft.com/office/drawing/2014/main" id="{59FE9D46-A8CE-4E6F-9D6D-CD21A96E2910}"/>
              </a:ext>
            </a:extLst>
          </p:cNvPr>
          <p:cNvSpPr/>
          <p:nvPr/>
        </p:nvSpPr>
        <p:spPr>
          <a:xfrm>
            <a:off x="911821" y="1557338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Team5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742BAB1-2B32-4C43-9144-F8B8A600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1B89A7-937E-4CE6-B9B7-9185ED52DD9D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6D82D-570B-4181-9840-4E39A426E393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711824-4795-4A53-8714-1217D18D8D0B}"/>
              </a:ext>
            </a:extLst>
          </p:cNvPr>
          <p:cNvSpPr/>
          <p:nvPr/>
        </p:nvSpPr>
        <p:spPr>
          <a:xfrm>
            <a:off x="1234008" y="2466982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생산요청 등록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92165A-3B2D-4424-B52B-0BA470EB307B}"/>
              </a:ext>
            </a:extLst>
          </p:cNvPr>
          <p:cNvSpPr/>
          <p:nvPr/>
        </p:nvSpPr>
        <p:spPr>
          <a:xfrm>
            <a:off x="1234008" y="2954270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생산요청 조회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792E5D-CCAD-40D4-BE9D-CAFA5DFA10F1}"/>
              </a:ext>
            </a:extLst>
          </p:cNvPr>
          <p:cNvSpPr/>
          <p:nvPr/>
        </p:nvSpPr>
        <p:spPr>
          <a:xfrm>
            <a:off x="3213062" y="3211829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작업장 정보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EA3C5A-BF70-4F98-9CDB-5F0167447705}"/>
              </a:ext>
            </a:extLst>
          </p:cNvPr>
          <p:cNvSpPr/>
          <p:nvPr/>
        </p:nvSpPr>
        <p:spPr>
          <a:xfrm>
            <a:off x="3213062" y="2718037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생산계획 조회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A916A9-AC2F-4E44-B258-12640C4183CA}"/>
              </a:ext>
            </a:extLst>
          </p:cNvPr>
          <p:cNvSpPr/>
          <p:nvPr/>
        </p:nvSpPr>
        <p:spPr>
          <a:xfrm>
            <a:off x="5192115" y="2954270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생산계획 등록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D3D80C-7E53-4A3F-9896-C63C18E2FF84}"/>
              </a:ext>
            </a:extLst>
          </p:cNvPr>
          <p:cNvSpPr/>
          <p:nvPr/>
        </p:nvSpPr>
        <p:spPr>
          <a:xfrm>
            <a:off x="7141889" y="2954270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작업지시 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B84C45-46A3-4C8C-B8BD-226400802AD2}"/>
              </a:ext>
            </a:extLst>
          </p:cNvPr>
          <p:cNvSpPr/>
          <p:nvPr/>
        </p:nvSpPr>
        <p:spPr>
          <a:xfrm>
            <a:off x="713673" y="4973337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작업장 선택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C8B4C0-D1D0-4271-9E72-C145303DA7F2}"/>
              </a:ext>
            </a:extLst>
          </p:cNvPr>
          <p:cNvSpPr/>
          <p:nvPr/>
        </p:nvSpPr>
        <p:spPr>
          <a:xfrm>
            <a:off x="2432974" y="4968758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작업지시 조회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A05D8D-D45E-4A20-A9F1-1E8BAA3AB9FD}"/>
              </a:ext>
            </a:extLst>
          </p:cNvPr>
          <p:cNvSpPr/>
          <p:nvPr/>
        </p:nvSpPr>
        <p:spPr>
          <a:xfrm>
            <a:off x="4157330" y="4968758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품목생산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5161BA-224B-4875-AFB0-5C84A5305851}"/>
              </a:ext>
            </a:extLst>
          </p:cNvPr>
          <p:cNvSpPr/>
          <p:nvPr/>
        </p:nvSpPr>
        <p:spPr>
          <a:xfrm>
            <a:off x="2432974" y="5539179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 err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비가동</a:t>
            </a: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등록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6A99F8-B30C-4A9C-8702-8301D250BABE}"/>
              </a:ext>
            </a:extLst>
          </p:cNvPr>
          <p:cNvSpPr/>
          <p:nvPr/>
        </p:nvSpPr>
        <p:spPr>
          <a:xfrm>
            <a:off x="5884799" y="4894991"/>
            <a:ext cx="1368152" cy="4572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품질확인 및</a:t>
            </a:r>
            <a:endParaRPr kumimoji="0" lang="en-US" altLang="ko-KR" sz="13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팔레트 생성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BC972A-DAC7-4843-B3C0-D9D470FC3872}"/>
              </a:ext>
            </a:extLst>
          </p:cNvPr>
          <p:cNvSpPr/>
          <p:nvPr/>
        </p:nvSpPr>
        <p:spPr>
          <a:xfrm>
            <a:off x="7604100" y="4968758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실적등록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461204-875B-47E1-9E24-7160234645FA}"/>
              </a:ext>
            </a:extLst>
          </p:cNvPr>
          <p:cNvSpPr/>
          <p:nvPr/>
        </p:nvSpPr>
        <p:spPr>
          <a:xfrm>
            <a:off x="8288176" y="3637591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입고확인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D9CAA-A0BA-47BE-8B41-F7337A9F8784}"/>
              </a:ext>
            </a:extLst>
          </p:cNvPr>
          <p:cNvSpPr/>
          <p:nvPr/>
        </p:nvSpPr>
        <p:spPr>
          <a:xfrm>
            <a:off x="9091663" y="2954270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작업지시 마감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E05C8A-766F-4AB2-84C7-5A8D04956F93}"/>
              </a:ext>
            </a:extLst>
          </p:cNvPr>
          <p:cNvSpPr/>
          <p:nvPr/>
        </p:nvSpPr>
        <p:spPr>
          <a:xfrm>
            <a:off x="10127654" y="4529947"/>
            <a:ext cx="1368152" cy="457199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시간대별</a:t>
            </a:r>
            <a:endParaRPr kumimoji="0" lang="en-US" altLang="ko-KR" sz="13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실적추이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FCBB9E-8268-4665-9CB1-6C4EE72F54B1}"/>
              </a:ext>
            </a:extLst>
          </p:cNvPr>
          <p:cNvSpPr/>
          <p:nvPr/>
        </p:nvSpPr>
        <p:spPr>
          <a:xfrm>
            <a:off x="10127654" y="5255032"/>
            <a:ext cx="1368152" cy="457199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일별생산</a:t>
            </a:r>
            <a:endParaRPr kumimoji="0" lang="en-US" altLang="ko-KR" sz="13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실적추이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7F33AD-3F47-4A9F-84D4-F3D914662900}"/>
              </a:ext>
            </a:extLst>
          </p:cNvPr>
          <p:cNvSpPr/>
          <p:nvPr/>
        </p:nvSpPr>
        <p:spPr>
          <a:xfrm>
            <a:off x="10127654" y="5975419"/>
            <a:ext cx="1368152" cy="457199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일별</a:t>
            </a:r>
            <a:endParaRPr kumimoji="0" lang="en-US" altLang="ko-KR" sz="13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불량률분석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812D1F-BE93-49A1-9E46-892405F76BBE}"/>
              </a:ext>
            </a:extLst>
          </p:cNvPr>
          <p:cNvSpPr/>
          <p:nvPr/>
        </p:nvSpPr>
        <p:spPr>
          <a:xfrm>
            <a:off x="1454061" y="2092835"/>
            <a:ext cx="1008881" cy="224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수주 등록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B5DDA2-E4DA-46AF-9B06-67C3E3DEDFEA}"/>
              </a:ext>
            </a:extLst>
          </p:cNvPr>
          <p:cNvSpPr/>
          <p:nvPr/>
        </p:nvSpPr>
        <p:spPr>
          <a:xfrm>
            <a:off x="4327788" y="2304284"/>
            <a:ext cx="1008881" cy="224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생산계획생성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9FFA6D4-AFDF-43A2-9F87-79A04D1977F0}"/>
              </a:ext>
            </a:extLst>
          </p:cNvPr>
          <p:cNvSpPr/>
          <p:nvPr/>
        </p:nvSpPr>
        <p:spPr>
          <a:xfrm>
            <a:off x="1800829" y="4599523"/>
            <a:ext cx="1008881" cy="224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작업지시조회</a:t>
            </a:r>
            <a:endParaRPr kumimoji="0" lang="ko-KR" altLang="en-US" sz="11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9B45CD-879E-497C-A1E0-1E6E910BAF77}"/>
              </a:ext>
            </a:extLst>
          </p:cNvPr>
          <p:cNvSpPr/>
          <p:nvPr/>
        </p:nvSpPr>
        <p:spPr>
          <a:xfrm>
            <a:off x="10307289" y="4149680"/>
            <a:ext cx="1008881" cy="224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분석</a:t>
            </a:r>
          </a:p>
        </p:txBody>
      </p:sp>
      <p:grpSp>
        <p:nvGrpSpPr>
          <p:cNvPr id="27" name="그룹 13">
            <a:extLst>
              <a:ext uri="{FF2B5EF4-FFF2-40B4-BE49-F238E27FC236}">
                <a16:creationId xmlns:a16="http://schemas.microsoft.com/office/drawing/2014/main" id="{539B6F25-0307-44FB-8761-289A36506F3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28" name="양쪽 모서리가 둥근 사각형 58">
              <a:extLst>
                <a:ext uri="{FF2B5EF4-FFF2-40B4-BE49-F238E27FC236}">
                  <a16:creationId xmlns:a16="http://schemas.microsoft.com/office/drawing/2014/main" id="{03422D5A-BC68-4744-8BC2-4489BD24683C}"/>
                </a:ext>
              </a:extLst>
            </p:cNvPr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29" name="양쪽 모서리가 둥근 사각형 59">
              <a:extLst>
                <a:ext uri="{FF2B5EF4-FFF2-40B4-BE49-F238E27FC236}">
                  <a16:creationId xmlns:a16="http://schemas.microsoft.com/office/drawing/2014/main" id="{707A0CDB-F756-4B40-90EC-A69530877451}"/>
                </a:ext>
              </a:extLst>
            </p:cNvPr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30" name="양쪽 모서리가 둥근 사각형 60">
              <a:extLst>
                <a:ext uri="{FF2B5EF4-FFF2-40B4-BE49-F238E27FC236}">
                  <a16:creationId xmlns:a16="http://schemas.microsoft.com/office/drawing/2014/main" id="{69862E08-1197-4F90-82E3-743FE6DBA589}"/>
                </a:ext>
              </a:extLst>
            </p:cNvPr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31" name="양쪽 모서리가 둥근 사각형 61">
              <a:extLst>
                <a:ext uri="{FF2B5EF4-FFF2-40B4-BE49-F238E27FC236}">
                  <a16:creationId xmlns:a16="http://schemas.microsoft.com/office/drawing/2014/main" id="{B0C1C93E-2823-4629-B2BF-7D06C0626A3D}"/>
                </a:ext>
              </a:extLst>
            </p:cNvPr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2" name="양쪽 모서리가 둥근 사각형 62">
              <a:extLst>
                <a:ext uri="{FF2B5EF4-FFF2-40B4-BE49-F238E27FC236}">
                  <a16:creationId xmlns:a16="http://schemas.microsoft.com/office/drawing/2014/main" id="{D7AF70A2-10DD-4724-9C4C-FC3D4BE22CCF}"/>
                </a:ext>
              </a:extLst>
            </p:cNvPr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33" name="양쪽 모서리가 둥근 사각형 63">
              <a:extLst>
                <a:ext uri="{FF2B5EF4-FFF2-40B4-BE49-F238E27FC236}">
                  <a16:creationId xmlns:a16="http://schemas.microsoft.com/office/drawing/2014/main" id="{D0D0CFD3-38FF-42F5-9A45-FA2F02EF6059}"/>
                </a:ext>
              </a:extLst>
            </p:cNvPr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34" name="양쪽 모서리가 둥근 사각형 64">
              <a:extLst>
                <a:ext uri="{FF2B5EF4-FFF2-40B4-BE49-F238E27FC236}">
                  <a16:creationId xmlns:a16="http://schemas.microsoft.com/office/drawing/2014/main" id="{97C43FF0-CF76-43E5-9193-CBB48D638847}"/>
                </a:ext>
              </a:extLst>
            </p:cNvPr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35" name="모서리가 둥근 직사각형 46">
            <a:extLst>
              <a:ext uri="{FF2B5EF4-FFF2-40B4-BE49-F238E27FC236}">
                <a16:creationId xmlns:a16="http://schemas.microsoft.com/office/drawing/2014/main" id="{4CC1FDC6-5F90-4894-A48A-47A1AEB81421}"/>
              </a:ext>
            </a:extLst>
          </p:cNvPr>
          <p:cNvSpPr/>
          <p:nvPr/>
        </p:nvSpPr>
        <p:spPr>
          <a:xfrm>
            <a:off x="911821" y="1557338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프로세스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72EA1D8-9B63-4C16-AA6E-8C7EFDEBD677}"/>
              </a:ext>
            </a:extLst>
          </p:cNvPr>
          <p:cNvSpPr/>
          <p:nvPr/>
        </p:nvSpPr>
        <p:spPr>
          <a:xfrm>
            <a:off x="7604100" y="5539179"/>
            <a:ext cx="1368152" cy="3048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3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현장마감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9C7B056-0D0A-4473-BF81-60364C1984EF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918084" y="2771782"/>
            <a:ext cx="0" cy="1824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637CA1D4-3A81-4861-861A-FB256908DA4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602160" y="2870437"/>
            <a:ext cx="610902" cy="236233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D89119D-1887-49A4-A04D-3D04D194F57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602160" y="3106670"/>
            <a:ext cx="610902" cy="257559"/>
          </a:xfrm>
          <a:prstGeom prst="bentConnector3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7C11F136-A90E-47DC-9EFB-C6AD164D19B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581214" y="2870437"/>
            <a:ext cx="610901" cy="23623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479F0282-CE1D-48F6-A72F-B433917621A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4581214" y="3106670"/>
            <a:ext cx="610901" cy="257559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EF839E0-5348-46E2-8854-77964263E87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6560267" y="3106670"/>
            <a:ext cx="581622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60EBA4E-DB9A-489B-B32D-0A6D83D87BDB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081825" y="5121158"/>
            <a:ext cx="351149" cy="457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76BCB4B9-92EC-4231-AA43-573CE6F8433C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4616664" y="1759457"/>
            <a:ext cx="1709688" cy="470891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78B6367-98A8-4B23-ABDD-AC43C7EBAC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3801126" y="5121158"/>
            <a:ext cx="356204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552A0D2-877A-4417-A9B5-E926C7A4F192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5525482" y="5121158"/>
            <a:ext cx="359317" cy="2433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1F92F8E0-D3BA-44F5-8305-DC648AA035C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7252951" y="5121158"/>
            <a:ext cx="351149" cy="243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ED12148C-BDDA-4DDD-81CF-58D4B77758CA}"/>
              </a:ext>
            </a:extLst>
          </p:cNvPr>
          <p:cNvCxnSpPr>
            <a:cxnSpLocks/>
            <a:stCxn id="16" idx="3"/>
            <a:endCxn id="36" idx="1"/>
          </p:cNvCxnSpPr>
          <p:nvPr/>
        </p:nvCxnSpPr>
        <p:spPr>
          <a:xfrm>
            <a:off x="7252951" y="5123591"/>
            <a:ext cx="351149" cy="56798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5389E03-A7A1-4F93-B0D6-0BA2A7E9942B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rot="5400000" flipH="1" flipV="1">
            <a:off x="9184735" y="3046588"/>
            <a:ext cx="378521" cy="803487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1E99E0C7-372C-4D28-BE63-00068BBD4A8B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rot="5400000" flipH="1" flipV="1">
            <a:off x="8117031" y="4113537"/>
            <a:ext cx="1026367" cy="68407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9302A233-19BE-483C-86DB-DE1F0DC214D0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8972252" y="4758547"/>
            <a:ext cx="1155402" cy="36261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0C588E6A-57E7-424F-A877-828DFA0DA76F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8972252" y="5121158"/>
            <a:ext cx="1155402" cy="362474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F0A6495-0627-4CB6-AA92-8A7A1132F0C3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8972252" y="5121158"/>
            <a:ext cx="1155402" cy="108286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99C5A6E-0FF0-494B-9850-BCA1FE4391BE}"/>
              </a:ext>
            </a:extLst>
          </p:cNvPr>
          <p:cNvSpPr/>
          <p:nvPr/>
        </p:nvSpPr>
        <p:spPr>
          <a:xfrm>
            <a:off x="406574" y="4373997"/>
            <a:ext cx="8928992" cy="177165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DEA6C0F-7B65-411A-A7F4-F45E82331F0C}"/>
              </a:ext>
            </a:extLst>
          </p:cNvPr>
          <p:cNvSpPr/>
          <p:nvPr/>
        </p:nvSpPr>
        <p:spPr>
          <a:xfrm>
            <a:off x="436524" y="4054420"/>
            <a:ext cx="1008881" cy="224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1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</a:t>
            </a:r>
            <a:endParaRPr kumimoji="0" lang="ko-KR" altLang="en-US" sz="1100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AF69CF-D83B-4ED6-BC14-8145E79D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130CE47D-F34E-4B58-A1A8-55170B9EAE43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2081825" y="5125737"/>
            <a:ext cx="351149" cy="565842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77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82CD7894-D403-4684-AC6A-10B2CF2D3D70}"/>
              </a:ext>
            </a:extLst>
          </p:cNvPr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229FB1-0180-4B5D-8138-A97F9E60733B}"/>
              </a:ext>
            </a:extLst>
          </p:cNvPr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grpSp>
        <p:nvGrpSpPr>
          <p:cNvPr id="52" name="그룹 13">
            <a:extLst>
              <a:ext uri="{FF2B5EF4-FFF2-40B4-BE49-F238E27FC236}">
                <a16:creationId xmlns:a16="http://schemas.microsoft.com/office/drawing/2014/main" id="{57465FD0-B955-4EAB-B5F0-C5BB9E5004F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22431" y="-3548856"/>
            <a:ext cx="369888" cy="7969250"/>
            <a:chOff x="11783838" y="678528"/>
            <a:chExt cx="370105" cy="5198744"/>
          </a:xfrm>
        </p:grpSpPr>
        <p:sp>
          <p:nvSpPr>
            <p:cNvPr id="53" name="양쪽 모서리가 둥근 사각형 58">
              <a:extLst>
                <a:ext uri="{FF2B5EF4-FFF2-40B4-BE49-F238E27FC236}">
                  <a16:creationId xmlns:a16="http://schemas.microsoft.com/office/drawing/2014/main" id="{884ACBA5-DF1B-417F-9ECC-0ABCCA44D50D}"/>
                </a:ext>
              </a:extLst>
            </p:cNvPr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54" name="양쪽 모서리가 둥근 사각형 59">
              <a:extLst>
                <a:ext uri="{FF2B5EF4-FFF2-40B4-BE49-F238E27FC236}">
                  <a16:creationId xmlns:a16="http://schemas.microsoft.com/office/drawing/2014/main" id="{441A628F-9683-46E6-9ADB-8D2B71189839}"/>
                </a:ext>
              </a:extLst>
            </p:cNvPr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55" name="양쪽 모서리가 둥근 사각형 60">
              <a:extLst>
                <a:ext uri="{FF2B5EF4-FFF2-40B4-BE49-F238E27FC236}">
                  <a16:creationId xmlns:a16="http://schemas.microsoft.com/office/drawing/2014/main" id="{568E3DA3-05E6-470E-B35A-405B9D18F869}"/>
                </a:ext>
              </a:extLst>
            </p:cNvPr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6" name="양쪽 모서리가 둥근 사각형 61">
              <a:extLst>
                <a:ext uri="{FF2B5EF4-FFF2-40B4-BE49-F238E27FC236}">
                  <a16:creationId xmlns:a16="http://schemas.microsoft.com/office/drawing/2014/main" id="{9876FFAE-2018-4B85-B7BB-DA3F5884E6C1}"/>
                </a:ext>
              </a:extLst>
            </p:cNvPr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7" name="양쪽 모서리가 둥근 사각형 62">
              <a:extLst>
                <a:ext uri="{FF2B5EF4-FFF2-40B4-BE49-F238E27FC236}">
                  <a16:creationId xmlns:a16="http://schemas.microsoft.com/office/drawing/2014/main" id="{7841C7F5-D89F-437E-87F1-EEC7452947E9}"/>
                </a:ext>
              </a:extLst>
            </p:cNvPr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8" name="양쪽 모서리가 둥근 사각형 63">
              <a:extLst>
                <a:ext uri="{FF2B5EF4-FFF2-40B4-BE49-F238E27FC236}">
                  <a16:creationId xmlns:a16="http://schemas.microsoft.com/office/drawing/2014/main" id="{76F8F979-5ED1-4239-BEFF-B64A58978023}"/>
                </a:ext>
              </a:extLst>
            </p:cNvPr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59" name="양쪽 모서리가 둥근 사각형 64">
              <a:extLst>
                <a:ext uri="{FF2B5EF4-FFF2-40B4-BE49-F238E27FC236}">
                  <a16:creationId xmlns:a16="http://schemas.microsoft.com/office/drawing/2014/main" id="{89420B10-563F-4BF1-8577-90D6C908EFBC}"/>
                </a:ext>
              </a:extLst>
            </p:cNvPr>
            <p:cNvSpPr/>
            <p:nvPr/>
          </p:nvSpPr>
          <p:spPr>
            <a:xfrm rot="16200000" flipH="1">
              <a:off x="11537043" y="925323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60" name="모서리가 둥근 직사각형 46">
            <a:extLst>
              <a:ext uri="{FF2B5EF4-FFF2-40B4-BE49-F238E27FC236}">
                <a16:creationId xmlns:a16="http://schemas.microsoft.com/office/drawing/2014/main" id="{D98611A4-801D-4764-8E56-ABB792B3D66D}"/>
              </a:ext>
            </a:extLst>
          </p:cNvPr>
          <p:cNvSpPr/>
          <p:nvPr/>
        </p:nvSpPr>
        <p:spPr>
          <a:xfrm>
            <a:off x="911821" y="1557338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Web</a:t>
            </a:r>
            <a:r>
              <a: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 구조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59FDF9A-D1B6-4EE5-AAF1-CBF45F9AB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17" y="2132856"/>
            <a:ext cx="10162178" cy="43650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20E115-3BDD-48DC-8C3D-E5DA7950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0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2021-12-14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~ 2022-01-26</a:t>
            </a:r>
            <a:endParaRPr kumimoji="0" lang="en-US" altLang="ko-KR" sz="2000" dirty="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40491"/>
              </p:ext>
            </p:extLst>
          </p:nvPr>
        </p:nvGraphicFramePr>
        <p:xfrm>
          <a:off x="622300" y="2340365"/>
          <a:ext cx="10974388" cy="3608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분석/설계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디자인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주차</a:t>
                      </a: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" name="도형 6"/>
          <p:cNvSpPr>
            <a:spLocks/>
          </p:cNvSpPr>
          <p:nvPr/>
        </p:nvSpPr>
        <p:spPr>
          <a:xfrm>
            <a:off x="2973388" y="2632191"/>
            <a:ext cx="2341562" cy="19367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375141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064116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4802304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C2C05C-A642-4922-AF9A-5D09DD82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021638" y="-3548063"/>
            <a:ext cx="369888" cy="7967663"/>
            <a:chOff x="11783838" y="678528"/>
            <a:chExt cx="370104" cy="5198743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6957" y="918160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소감</a:t>
              </a:r>
            </a:p>
          </p:txBody>
        </p:sp>
      </p:grp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012833A-B1BD-41DA-AB37-DF4B31210E9A}"/>
              </a:ext>
            </a:extLst>
          </p:cNvPr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 dirty="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2021-12-14 ~ 2022-01-26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BD31A6-3E4E-41DA-B567-32D60631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107F2-BD28-4FB1-807F-93D05AA3AACC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6EFA912B-F56C-4D68-B205-CCB87D3A4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235485"/>
              </p:ext>
            </p:extLst>
          </p:nvPr>
        </p:nvGraphicFramePr>
        <p:xfrm>
          <a:off x="620713" y="2082703"/>
          <a:ext cx="10974388" cy="3866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006">
                  <a:extLst>
                    <a:ext uri="{9D8B030D-6E8A-4147-A177-3AD203B41FA5}">
                      <a16:colId xmlns:a16="http://schemas.microsoft.com/office/drawing/2014/main" val="3687104884"/>
                    </a:ext>
                  </a:extLst>
                </a:gridCol>
                <a:gridCol w="2577318">
                  <a:extLst>
                    <a:ext uri="{9D8B030D-6E8A-4147-A177-3AD203B41FA5}">
                      <a16:colId xmlns:a16="http://schemas.microsoft.com/office/drawing/2014/main" val="125217631"/>
                    </a:ext>
                  </a:extLst>
                </a:gridCol>
                <a:gridCol w="4466467">
                  <a:extLst>
                    <a:ext uri="{9D8B030D-6E8A-4147-A177-3AD203B41FA5}">
                      <a16:colId xmlns:a16="http://schemas.microsoft.com/office/drawing/2014/main" val="3010374492"/>
                    </a:ext>
                  </a:extLst>
                </a:gridCol>
                <a:gridCol w="2743597">
                  <a:extLst>
                    <a:ext uri="{9D8B030D-6E8A-4147-A177-3AD203B41FA5}">
                      <a16:colId xmlns:a16="http://schemas.microsoft.com/office/drawing/2014/main" val="2539291254"/>
                    </a:ext>
                  </a:extLst>
                </a:gridCol>
              </a:tblGrid>
              <a:tr h="444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산출물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346999"/>
                  </a:ext>
                </a:extLst>
              </a:tr>
              <a:tr h="5845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 </a:t>
                      </a: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 </a:t>
                      </a:r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2021-12-14 ~ 2021-12-21</a:t>
                      </a:r>
                      <a:endParaRPr lang="ko-KR" altLang="en-US" sz="13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요구사항분석</a:t>
                      </a: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기능 리스트업</a:t>
                      </a: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</a:t>
                      </a: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요구사항명세서</a:t>
                      </a: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테이블명세서</a:t>
                      </a: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ERD, </a:t>
                      </a:r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기능정의서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90125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디자인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2021-12-11 ~ 2021-12-23</a:t>
                      </a:r>
                      <a:endParaRPr lang="ko-KR" altLang="en-US" sz="13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화면설계서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698232"/>
                  </a:ext>
                </a:extLst>
              </a:tr>
              <a:tr h="105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2021-12-27 ~ 2022-01-17</a:t>
                      </a:r>
                      <a:endParaRPr lang="ko-KR" altLang="en-US" sz="13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한미선 </a:t>
                      </a: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kumimoji="0" lang="ko-KR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공정관리</a:t>
                      </a:r>
                      <a:r>
                        <a:rPr kumimoji="0"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kumimoji="0" lang="ko-KR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생산요청관리</a:t>
                      </a:r>
                      <a:r>
                        <a:rPr kumimoji="0"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 POP</a:t>
                      </a:r>
                      <a:endParaRPr lang="en-US" altLang="ko-KR" sz="13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김보경 </a:t>
                      </a: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kumimoji="0" lang="ko-KR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기준정보</a:t>
                      </a:r>
                      <a:r>
                        <a:rPr kumimoji="0"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kumimoji="0" lang="ko-KR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분석관리</a:t>
                      </a:r>
                      <a:r>
                        <a:rPr kumimoji="0"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kumimoji="0" lang="ko-KR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비가동현황</a:t>
                      </a:r>
                      <a:r>
                        <a:rPr kumimoji="0"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kumimoji="0" lang="ko-KR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비가동등록</a:t>
                      </a:r>
                      <a:endParaRPr lang="en-US" altLang="ko-KR" sz="13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algn="l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김지환 </a:t>
                      </a: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kumimoji="0" lang="ko-KR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사용자관리</a:t>
                      </a:r>
                      <a:r>
                        <a:rPr kumimoji="0"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kumimoji="0" lang="ko-KR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코드관리</a:t>
                      </a:r>
                      <a:r>
                        <a:rPr kumimoji="0"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kumimoji="0" lang="ko-KR" altLang="en-US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모듈 및 화면관리</a:t>
                      </a:r>
                      <a:endParaRPr lang="en-US" altLang="ko-KR" sz="13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algn="l" latinLnBrk="1"/>
                      <a:r>
                        <a:rPr lang="ko-KR" altLang="en-US" sz="13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이권희</a:t>
                      </a:r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Web</a:t>
                      </a:r>
                      <a:endParaRPr lang="ko-KR" altLang="en-US" sz="13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소스코드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954638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2022-01-17 ~ 2022-01-20</a:t>
                      </a:r>
                      <a:endParaRPr lang="ko-KR" altLang="en-US" sz="13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단위테스트</a:t>
                      </a: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통합테스트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292366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매뉴얼 작성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2022-01-21 ~ 2022-01-25</a:t>
                      </a:r>
                      <a:endParaRPr lang="ko-KR" altLang="en-US" sz="13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58013"/>
                  </a:ext>
                </a:extLst>
              </a:tr>
              <a:tr h="444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최종발표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2022-01-21 ~ 2022-01-26</a:t>
                      </a:r>
                      <a:endParaRPr lang="ko-KR" altLang="en-US" sz="13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최종발표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최종보고서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925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4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1196</Words>
  <Application>Microsoft Office PowerPoint</Application>
  <PresentationFormat>사용자 지정</PresentationFormat>
  <Paragraphs>479</Paragraphs>
  <Slides>26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한 미선</cp:lastModifiedBy>
  <cp:revision>165</cp:revision>
  <dcterms:created xsi:type="dcterms:W3CDTF">2019-08-26T09:16:45Z</dcterms:created>
  <dcterms:modified xsi:type="dcterms:W3CDTF">2022-01-26T00:09:49Z</dcterms:modified>
</cp:coreProperties>
</file>